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0" r:id="rId6"/>
    <p:sldMasterId id="2147483679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</p:sldIdLst>
  <p:sldSz cy="5143500" cx="9144000"/>
  <p:notesSz cx="6858000" cy="9144000"/>
  <p:embeddedFontLst>
    <p:embeddedFont>
      <p:font typeface="Spline Sans"/>
      <p:bold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Barlow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0" roundtripDataSignature="AMtx7miwb6V8IrIRd8a5n6sMJ2UJe35J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DCD3987-1F19-4C1D-9044-8D19A1A8BCFF}">
  <a:tblStyle styleId="{ADCD3987-1F19-4C1D-9044-8D19A1A8BCF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font" Target="fonts/Montserrat-regular.fntdata"/><Relationship Id="rId27" Type="http://schemas.openxmlformats.org/officeDocument/2006/relationships/font" Target="fonts/SplineSans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ontserrat-bold.fntdata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3.xml"/><Relationship Id="rId33" Type="http://schemas.openxmlformats.org/officeDocument/2006/relationships/font" Target="fonts/Lato-bold.fntdata"/><Relationship Id="rId10" Type="http://schemas.openxmlformats.org/officeDocument/2006/relationships/slide" Target="slides/slide2.xml"/><Relationship Id="rId32" Type="http://schemas.openxmlformats.org/officeDocument/2006/relationships/font" Target="fonts/Lato-regular.fntdata"/><Relationship Id="rId13" Type="http://schemas.openxmlformats.org/officeDocument/2006/relationships/slide" Target="slides/slide5.xml"/><Relationship Id="rId35" Type="http://schemas.openxmlformats.org/officeDocument/2006/relationships/font" Target="fonts/Lato-boldItalic.fntdata"/><Relationship Id="rId12" Type="http://schemas.openxmlformats.org/officeDocument/2006/relationships/slide" Target="slides/slide4.xml"/><Relationship Id="rId34" Type="http://schemas.openxmlformats.org/officeDocument/2006/relationships/font" Target="fonts/Lato-italic.fntdata"/><Relationship Id="rId15" Type="http://schemas.openxmlformats.org/officeDocument/2006/relationships/slide" Target="slides/slide7.xml"/><Relationship Id="rId37" Type="http://schemas.openxmlformats.org/officeDocument/2006/relationships/font" Target="fonts/Barlow-bold.fntdata"/><Relationship Id="rId14" Type="http://schemas.openxmlformats.org/officeDocument/2006/relationships/slide" Target="slides/slide6.xml"/><Relationship Id="rId36" Type="http://schemas.openxmlformats.org/officeDocument/2006/relationships/font" Target="fonts/Barlow-regular.fntdata"/><Relationship Id="rId17" Type="http://schemas.openxmlformats.org/officeDocument/2006/relationships/slide" Target="slides/slide9.xml"/><Relationship Id="rId39" Type="http://schemas.openxmlformats.org/officeDocument/2006/relationships/font" Target="fonts/Barlow-boldItalic.fntdata"/><Relationship Id="rId16" Type="http://schemas.openxmlformats.org/officeDocument/2006/relationships/slide" Target="slides/slide8.xml"/><Relationship Id="rId38" Type="http://schemas.openxmlformats.org/officeDocument/2006/relationships/font" Target="fonts/Barlow-italic.fntdata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8.png>
</file>

<file path=ppt/media/image20.png>
</file>

<file path=ppt/media/image25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6361a871c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36361a871c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633d7e1940_2_27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g3633d7e1940_2_27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70" name="Google Shape;370;g3633d7e1940_2_27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633d7e1940_2_91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g3633d7e1940_2_91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83" name="Google Shape;383;g3633d7e1940_2_91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633d7e1940_2_101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g3633d7e1940_2_101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94" name="Google Shape;394;g3633d7e1940_2_101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633d7e1940_2_111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g3633d7e1940_2_111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405" name="Google Shape;405;g3633d7e1940_2_111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633d7e1940_2_135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g3633d7e1940_2_135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430" name="Google Shape;430;g3633d7e1940_2_135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633d7e1940_2_165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0" name="Google Shape;460;g3633d7e1940_2_165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461" name="Google Shape;461;g3633d7e1940_2_165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633d7e1940_2_173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9" name="Google Shape;469;g3633d7e1940_2_173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470" name="Google Shape;470;g3633d7e1940_2_173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633d7e1940_2_286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g3633d7e1940_2_286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482" name="Google Shape;482;g3633d7e1940_2_286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5d90631b8f_2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4" name="Google Shape;494;g35d90631b8f_2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633d7e1940_2_189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3633d7e1940_2_189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63" name="Google Shape;263;g3633d7e1940_2_189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633d7e1940_2_76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g3633d7e1940_2_76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71" name="Google Shape;271;g3633d7e1940_2_76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633d7e1940_2_197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3633d7e1940_2_197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88" name="Google Shape;288;g3633d7e1940_2_197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633d7e1940_2_208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g3633d7e1940_2_208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95" name="Google Shape;295;g3633d7e1940_2_208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633d7e1940_2_203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g3633d7e1940_2_203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3" name="Google Shape;303;g3633d7e1940_2_203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633d7e1940_2_215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3633d7e1940_2_215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9" name="Google Shape;309;g3633d7e1940_2_215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633d7e1940_2_24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g3633d7e1940_2_24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39" name="Google Shape;339;g3633d7e1940_2_24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3633d7e1940_0_267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g3633d7e1940_0_267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g3633d7e1940_0_267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g3633d7e1940_0_267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g3633d7e1940_0_267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g3633d7e1940_0_267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g3633d7e1940_0_26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g3633d7e1940_0_26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g3633d7e1940_0_2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g3633d7e1940_0_36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g3633d7e1940_0_36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g3633d7e1940_0_36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g3633d7e1940_0_36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g3633d7e1940_0_36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g3633d7e1940_0_36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g3633d7e1940_0_36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g3633d7e1940_0_36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g3633d7e1940_0_36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g3633d7e1940_0_36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g3633d7e1940_0_36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g3633d7e1940_0_36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g3633d7e1940_0_36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g3633d7e1940_0_36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g3633d7e1940_0_36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g3633d7e1940_0_36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g3633d7e1940_0_36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g3633d7e1940_0_36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g3633d7e1940_0_36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g3633d7e1940_0_363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g3633d7e1940_0_363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g3633d7e1940_0_3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33d7e1940_0_3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2" name="Google Shape;132;g3633d7e1940_2_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3633d7e1940_2_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4" name="Google Shape;134;g3633d7e1940_2_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6" name="Google Shape;136;g3633d7e1940_2_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3633d7e1940_2_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8" name="Google Shape;138;g3633d7e1940_2_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0" name="Google Shape;140;g3633d7e1940_2_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3633d7e1940_2_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2" name="Google Shape;142;g3633d7e1940_2_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4" name="Google Shape;144;g3633d7e1940_2_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3633d7e1940_2_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6" name="Google Shape;146;g3633d7e1940_2_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8" name="Google Shape;148;g3633d7e1940_2_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3633d7e1940_2_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0" name="Google Shape;150;g3633d7e1940_2_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2" name="Google Shape;152;g3633d7e1940_2_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3633d7e1940_2_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4" name="Google Shape;154;g3633d7e1940_2_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6" name="Google Shape;156;g3633d7e1940_2_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3633d7e1940_2_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8" name="Google Shape;158;g3633d7e1940_2_2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0" name="Google Shape;160;g3633d7e1940_2_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3633d7e1940_2_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2" name="Google Shape;162;g3633d7e1940_2_2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g3633d7e1940_0_277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g3633d7e1940_0_27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g3633d7e1940_0_27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g3633d7e1940_0_27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g3633d7e1940_0_277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g3633d7e1940_0_277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g3633d7e1940_0_27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g3633d7e1940_0_27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g3633d7e1940_0_277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g3633d7e1940_0_27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g3633d7e1940_0_27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g3633d7e1940_0_27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g3633d7e1940_0_27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g3633d7e1940_0_27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g3633d7e1940_0_277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g3633d7e1940_0_277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g3633d7e1940_0_27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g3633d7e1940_0_27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g3633d7e1940_0_277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g3633d7e1940_0_27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g3633d7e1940_0_2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4" name="Google Shape;164;g3633d7e1940_2_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3633d7e1940_2_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6" name="Google Shape;166;g3633d7e1940_2_3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8" name="Google Shape;168;g3633d7e1940_2_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3633d7e1940_2_3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0" name="Google Shape;170;g3633d7e1940_2_3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1 master">
  <p:cSld name="Slide 11 master">
    <p:bg>
      <p:bgPr>
        <a:solidFill>
          <a:srgbClr val="000000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2" name="Google Shape;172;g3633d7e1940_2_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3633d7e1940_2_4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4" name="Google Shape;174;g3633d7e1940_2_4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2 master">
  <p:cSld name="Slide 12 master">
    <p:bg>
      <p:bgPr>
        <a:solidFill>
          <a:srgbClr val="000000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6" name="Google Shape;176;g3633d7e1940_2_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g3633d7e1940_2_4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8" name="Google Shape;178;g3633d7e1940_2_4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3 master">
  <p:cSld name="Slide 13 master">
    <p:bg>
      <p:bgPr>
        <a:solidFill>
          <a:srgbClr val="000000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0" name="Google Shape;180;g3633d7e1940_2_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g3633d7e1940_2_4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2" name="Google Shape;182;g3633d7e1940_2_4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4 master">
  <p:cSld name="Slide 14 master">
    <p:bg>
      <p:bgPr>
        <a:solidFill>
          <a:srgbClr val="000000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4" name="Google Shape;184;g3633d7e1940_2_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3633d7e1940_2_5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6" name="Google Shape;186;g3633d7e1940_2_5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5 master">
  <p:cSld name="Slide 15 master">
    <p:bg>
      <p:bgPr>
        <a:solidFill>
          <a:srgbClr val="000000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8" name="Google Shape;188;g3633d7e1940_2_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3633d7e1940_2_5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0" name="Google Shape;190;g3633d7e1940_2_5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6 master">
  <p:cSld name="Slide 16 master">
    <p:bg>
      <p:bgPr>
        <a:solidFill>
          <a:srgbClr val="000000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2" name="Google Shape;192;g3633d7e1940_2_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g3633d7e1940_2_6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4" name="Google Shape;194;g3633d7e1940_2_6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7 master">
  <p:cSld name="Slide 17 master">
    <p:bg>
      <p:bgPr>
        <a:solidFill>
          <a:srgbClr val="000000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6" name="Google Shape;196;g3633d7e1940_2_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3633d7e1940_2_6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081B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8" name="Google Shape;198;g3633d7e1940_2_6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g3633d7e1940_0_29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g3633d7e1940_0_29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g3633d7e1940_0_29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g3633d7e1940_0_29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g3633d7e1940_0_29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g3633d7e1940_0_2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6361a871c7_0_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6" name="Google Shape;206;g36361a871c7_0_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" name="Google Shape;207;g36361a871c7_0_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6361a871c7_0_6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0" name="Google Shape;210;g36361a871c7_0_6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1" name="Google Shape;211;g36361a871c7_0_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6361a871c7_0_7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4" name="Google Shape;214;g36361a871c7_0_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6361a871c7_0_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7" name="Google Shape;217;g36361a871c7_0_7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8" name="Google Shape;218;g36361a871c7_0_7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9" name="Google Shape;219;g36361a871c7_0_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6361a871c7_0_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2" name="Google Shape;222;g36361a871c7_0_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6361a871c7_0_8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5" name="Google Shape;225;g36361a871c7_0_8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6" name="Google Shape;226;g36361a871c7_0_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6361a871c7_0_8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9" name="Google Shape;229;g36361a871c7_0_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6361a871c7_0_8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36361a871c7_0_8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3" name="Google Shape;233;g36361a871c7_0_8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4" name="Google Shape;234;g36361a871c7_0_8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" name="Google Shape;235;g36361a871c7_0_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6361a871c7_0_9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38" name="Google Shape;238;g36361a871c7_0_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6361a871c7_0_9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1" name="Google Shape;241;g36361a871c7_0_9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" name="Google Shape;242;g36361a871c7_0_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g3633d7e1940_0_30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g3633d7e1940_0_30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g3633d7e1940_0_30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g3633d7e1940_0_30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g3633d7e1940_0_30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g3633d7e1940_0_306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g3633d7e1940_0_3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6361a871c7_0_1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g3633d7e1940_0_3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g3633d7e1940_0_3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g3633d7e1940_0_3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g3633d7e1940_0_3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g3633d7e1940_0_3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g3633d7e1940_0_32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g3633d7e1940_0_3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g3633d7e1940_0_3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g3633d7e1940_0_32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g3633d7e1940_0_32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g3633d7e1940_0_3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g3633d7e1940_0_327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g3633d7e1940_0_327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g3633d7e1940_0_32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g3633d7e1940_0_327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g3633d7e1940_0_327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g3633d7e1940_0_327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g3633d7e1940_0_327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g3633d7e1940_0_32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g3633d7e1940_0_327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g3633d7e1940_0_327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g3633d7e1940_0_327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g3633d7e1940_0_327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g3633d7e1940_0_32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g3633d7e1940_0_327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g3633d7e1940_0_327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g3633d7e1940_0_327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g3633d7e1940_0_327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3633d7e1940_0_32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g3633d7e1940_0_327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g3633d7e1940_0_327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g3633d7e1940_0_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g3633d7e1940_0_3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g3633d7e1940_0_34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g3633d7e1940_0_34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g3633d7e1940_0_34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g3633d7e1940_0_34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g3633d7e1940_0_34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g3633d7e1940_0_3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g3633d7e1940_0_357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g3633d7e1940_0_357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g3633d7e1940_0_357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g3633d7e1940_0_35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g3633d7e1940_0_3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theme" Target="../theme/theme4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3633d7e1940_0_2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g3633d7e1940_0_2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g3633d7e1940_0_2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6361a871c7_0_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g36361a871c7_0_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g36361a871c7_0_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ocs.docker.com" TargetMode="External"/><Relationship Id="rId4" Type="http://schemas.openxmlformats.org/officeDocument/2006/relationships/hyperlink" Target="https://goharbor.io" TargetMode="External"/><Relationship Id="rId9" Type="http://schemas.openxmlformats.org/officeDocument/2006/relationships/hyperlink" Target="https://www.cncf.io/projects" TargetMode="External"/><Relationship Id="rId5" Type="http://schemas.openxmlformats.org/officeDocument/2006/relationships/hyperlink" Target="https://github.com/project-zot/zot" TargetMode="External"/><Relationship Id="rId6" Type="http://schemas.openxmlformats.org/officeDocument/2006/relationships/hyperlink" Target="https://github.com/project-zot/zot" TargetMode="External"/><Relationship Id="rId7" Type="http://schemas.openxmlformats.org/officeDocument/2006/relationships/hyperlink" Target="https://containerd.io" TargetMode="External"/><Relationship Id="rId8" Type="http://schemas.openxmlformats.org/officeDocument/2006/relationships/hyperlink" Target="https://opencontainers.org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uedi.ingenieria.usac.edu.gt/campus/course/view.php?id=2502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g36361a871c7_0_52"/>
          <p:cNvPicPr preferRelativeResize="0"/>
          <p:nvPr/>
        </p:nvPicPr>
        <p:blipFill rotWithShape="1">
          <a:blip r:embed="rId3">
            <a:alphaModFix amt="62000"/>
          </a:blip>
          <a:srcRect b="0" l="0" r="0" t="0"/>
          <a:stretch/>
        </p:blipFill>
        <p:spPr>
          <a:xfrm>
            <a:off x="8451" y="0"/>
            <a:ext cx="9127099" cy="51435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0" name="Google Shape;250;g36361a871c7_0_52"/>
          <p:cNvGraphicFramePr/>
          <p:nvPr/>
        </p:nvGraphicFramePr>
        <p:xfrm>
          <a:off x="5328200" y="970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{ADCD3987-1F19-4C1D-9044-8D19A1A8BCFF}</a:tableStyleId>
              </a:tblPr>
              <a:tblGrid>
                <a:gridCol w="1518200"/>
                <a:gridCol w="2172375"/>
              </a:tblGrid>
              <a:tr h="322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20"/>
                        <a:buFont typeface="Arial"/>
                        <a:buNone/>
                      </a:pPr>
                      <a:r>
                        <a:rPr b="1" lang="es" sz="1420" u="none" cap="none" strike="noStrike">
                          <a:solidFill>
                            <a:schemeClr val="dk1"/>
                          </a:solidFill>
                        </a:rPr>
                        <a:t>Día, Fecha:</a:t>
                      </a:r>
                      <a:endParaRPr b="1" sz="142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"/>
                        <a:t>24/07/2025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63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20"/>
                        <a:buFont typeface="Arial"/>
                        <a:buNone/>
                      </a:pPr>
                      <a:r>
                        <a:rPr b="1" lang="es" sz="1420" u="none" cap="none" strike="noStrike">
                          <a:solidFill>
                            <a:schemeClr val="dk1"/>
                          </a:solidFill>
                        </a:rPr>
                        <a:t>Hora de inicio:</a:t>
                      </a:r>
                      <a:endParaRPr b="1" sz="142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"/>
                        <a:t>17:20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1" name="Google Shape;251;g36361a871c7_0_52"/>
          <p:cNvSpPr txBox="1"/>
          <p:nvPr/>
        </p:nvSpPr>
        <p:spPr>
          <a:xfrm>
            <a:off x="2538600" y="2287050"/>
            <a:ext cx="4368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s" sz="2500"/>
              <a:t>Sistemas Operativos 1</a:t>
            </a:r>
            <a:r>
              <a:rPr b="1" i="0" lang="es" sz="2500" u="none" cap="none" strike="noStrike">
                <a:solidFill>
                  <a:srgbClr val="000000"/>
                </a:solidFill>
              </a:rPr>
              <a:t> [</a:t>
            </a:r>
            <a:r>
              <a:rPr b="1" lang="es" sz="2500"/>
              <a:t>P</a:t>
            </a:r>
            <a:r>
              <a:rPr b="1" i="0" lang="es" sz="2500" u="none" cap="none" strike="noStrike">
                <a:solidFill>
                  <a:srgbClr val="000000"/>
                </a:solidFill>
              </a:rPr>
              <a:t>]</a:t>
            </a:r>
            <a:endParaRPr b="1" i="0" sz="25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633d7e1940_2_274"/>
          <p:cNvSpPr/>
          <p:nvPr/>
        </p:nvSpPr>
        <p:spPr>
          <a:xfrm>
            <a:off x="603796" y="1026021"/>
            <a:ext cx="7253883" cy="452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800"/>
              <a:buFont typeface="Spline Sans"/>
              <a:buNone/>
            </a:pPr>
            <a:r>
              <a:rPr b="1" i="0" lang="es" sz="28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Ciclo de Vida de los Servicios Virtualizados</a:t>
            </a:r>
            <a:endParaRPr b="0" i="0" sz="2800" u="none" cap="none" strike="noStrike"/>
          </a:p>
        </p:txBody>
      </p:sp>
      <p:sp>
        <p:nvSpPr>
          <p:cNvPr id="373" name="Google Shape;373;g3633d7e1940_2_274"/>
          <p:cNvSpPr/>
          <p:nvPr/>
        </p:nvSpPr>
        <p:spPr>
          <a:xfrm>
            <a:off x="603796" y="1823889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Desarrollo de servicios</a:t>
            </a:r>
            <a:endParaRPr b="0" i="0" sz="1600" u="none" cap="none" strike="noStrike"/>
          </a:p>
        </p:txBody>
      </p:sp>
      <p:sp>
        <p:nvSpPr>
          <p:cNvPr id="374" name="Google Shape;374;g3633d7e1940_2_274"/>
          <p:cNvSpPr/>
          <p:nvPr/>
        </p:nvSpPr>
        <p:spPr>
          <a:xfrm>
            <a:off x="603796" y="2160166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2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Contenerización con Docker</a:t>
            </a:r>
            <a:endParaRPr b="0" i="0" sz="1600" u="none" cap="none" strike="noStrike"/>
          </a:p>
        </p:txBody>
      </p:sp>
      <p:sp>
        <p:nvSpPr>
          <p:cNvPr id="375" name="Google Shape;375;g3633d7e1940_2_274"/>
          <p:cNvSpPr/>
          <p:nvPr/>
        </p:nvSpPr>
        <p:spPr>
          <a:xfrm>
            <a:off x="603796" y="2496443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3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Almacenamiento en registros (Harbor/Zot)</a:t>
            </a:r>
            <a:endParaRPr b="0" i="0" sz="1600" u="none" cap="none" strike="noStrike"/>
          </a:p>
        </p:txBody>
      </p:sp>
      <p:sp>
        <p:nvSpPr>
          <p:cNvPr id="376" name="Google Shape;376;g3633d7e1940_2_274"/>
          <p:cNvSpPr/>
          <p:nvPr/>
        </p:nvSpPr>
        <p:spPr>
          <a:xfrm>
            <a:off x="603796" y="2832720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4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Despliegue en VMs</a:t>
            </a:r>
            <a:endParaRPr b="0" i="0" sz="1600" u="none" cap="none" strike="noStrike"/>
          </a:p>
        </p:txBody>
      </p:sp>
      <p:sp>
        <p:nvSpPr>
          <p:cNvPr id="377" name="Google Shape;377;g3633d7e1940_2_274"/>
          <p:cNvSpPr/>
          <p:nvPr/>
        </p:nvSpPr>
        <p:spPr>
          <a:xfrm>
            <a:off x="603796" y="3168997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5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Ejecución y monitoreo</a:t>
            </a:r>
            <a:endParaRPr b="0" i="0" sz="1600" u="none" cap="none" strike="noStrike"/>
          </a:p>
        </p:txBody>
      </p:sp>
      <p:sp>
        <p:nvSpPr>
          <p:cNvPr id="378" name="Google Shape;378;g3633d7e1940_2_274"/>
          <p:cNvSpPr/>
          <p:nvPr/>
        </p:nvSpPr>
        <p:spPr>
          <a:xfrm>
            <a:off x="603796" y="3505274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6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Actualización continua</a:t>
            </a:r>
            <a:endParaRPr b="0" i="0" sz="1600" u="none" cap="none" strike="noStrike"/>
          </a:p>
        </p:txBody>
      </p:sp>
      <p:sp>
        <p:nvSpPr>
          <p:cNvPr id="379" name="Google Shape;379;g3633d7e1940_2_274"/>
          <p:cNvSpPr/>
          <p:nvPr/>
        </p:nvSpPr>
        <p:spPr>
          <a:xfrm>
            <a:off x="603796" y="3841552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7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Escalado y distribución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633d7e1940_2_91"/>
          <p:cNvSpPr/>
          <p:nvPr/>
        </p:nvSpPr>
        <p:spPr>
          <a:xfrm>
            <a:off x="603800" y="998575"/>
            <a:ext cx="4863000" cy="7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1700"/>
              <a:buFont typeface="Spline Sans"/>
              <a:buNone/>
            </a:pPr>
            <a:r>
              <a:rPr b="1" i="0" lang="es" sz="25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Seguridad y Buenas Prácticas</a:t>
            </a:r>
            <a:endParaRPr b="0" i="0" sz="2500" u="none" cap="none" strike="noStrike"/>
          </a:p>
        </p:txBody>
      </p:sp>
      <p:sp>
        <p:nvSpPr>
          <p:cNvPr id="386" name="Google Shape;386;g3633d7e1940_2_91"/>
          <p:cNvSpPr/>
          <p:nvPr/>
        </p:nvSpPr>
        <p:spPr>
          <a:xfrm>
            <a:off x="603796" y="2069529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Uso de </a:t>
            </a:r>
            <a:r>
              <a:rPr b="1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registros privados</a:t>
            </a: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(Harbor, Zot).</a:t>
            </a:r>
            <a:endParaRPr b="0" i="0" sz="1600" u="none" cap="none" strike="noStrike"/>
          </a:p>
        </p:txBody>
      </p:sp>
      <p:sp>
        <p:nvSpPr>
          <p:cNvPr id="387" name="Google Shape;387;g3633d7e1940_2_91"/>
          <p:cNvSpPr/>
          <p:nvPr/>
        </p:nvSpPr>
        <p:spPr>
          <a:xfrm>
            <a:off x="603796" y="2405807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Aplicación de </a:t>
            </a:r>
            <a:r>
              <a:rPr b="1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firmas digitales</a:t>
            </a: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a imágenes.</a:t>
            </a:r>
            <a:endParaRPr b="0" i="0" sz="1600" u="none" cap="none" strike="noStrike"/>
          </a:p>
        </p:txBody>
      </p:sp>
      <p:sp>
        <p:nvSpPr>
          <p:cNvPr id="388" name="Google Shape;388;g3633d7e1940_2_91"/>
          <p:cNvSpPr/>
          <p:nvPr/>
        </p:nvSpPr>
        <p:spPr>
          <a:xfrm>
            <a:off x="603796" y="2742084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Escaneo de vulnerabilidades en cada imagen.</a:t>
            </a:r>
            <a:endParaRPr b="0" i="0" sz="1600" u="none" cap="none" strike="noStrike"/>
          </a:p>
        </p:txBody>
      </p:sp>
      <p:sp>
        <p:nvSpPr>
          <p:cNvPr id="389" name="Google Shape;389;g3633d7e1940_2_91"/>
          <p:cNvSpPr/>
          <p:nvPr/>
        </p:nvSpPr>
        <p:spPr>
          <a:xfrm>
            <a:off x="603796" y="3078361"/>
            <a:ext cx="7936409" cy="2759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Control de acceso y gestión de secretos.</a:t>
            </a:r>
            <a:endParaRPr b="0" i="0" sz="1600" u="none" cap="none" strike="noStrike"/>
          </a:p>
        </p:txBody>
      </p:sp>
      <p:sp>
        <p:nvSpPr>
          <p:cNvPr id="390" name="Google Shape;390;g3633d7e1940_2_91"/>
          <p:cNvSpPr/>
          <p:nvPr/>
        </p:nvSpPr>
        <p:spPr>
          <a:xfrm>
            <a:off x="603796" y="3414638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Autenticación para subir y descargar imágenes.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633d7e1940_2_101"/>
          <p:cNvSpPr/>
          <p:nvPr/>
        </p:nvSpPr>
        <p:spPr>
          <a:xfrm>
            <a:off x="603800" y="559365"/>
            <a:ext cx="6321600" cy="9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57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300"/>
              <a:buFont typeface="Spline Sans"/>
              <a:buNone/>
            </a:pPr>
            <a:r>
              <a:rPr b="1" i="0" lang="es" sz="27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Beneficios de Virtualización + </a:t>
            </a:r>
            <a:r>
              <a:rPr b="1" lang="es" sz="2700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Contenerización</a:t>
            </a:r>
            <a:endParaRPr b="0" i="0" sz="2700" u="none" cap="none" strike="noStrike"/>
          </a:p>
        </p:txBody>
      </p:sp>
      <p:sp>
        <p:nvSpPr>
          <p:cNvPr id="397" name="Google Shape;397;g3633d7e1940_2_101"/>
          <p:cNvSpPr/>
          <p:nvPr/>
        </p:nvSpPr>
        <p:spPr>
          <a:xfrm>
            <a:off x="603746" y="2052698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Portabilidad y consistencia entre entornos.</a:t>
            </a:r>
            <a:endParaRPr b="0" i="0" sz="1600" u="none" cap="none" strike="noStrike"/>
          </a:p>
        </p:txBody>
      </p:sp>
      <p:sp>
        <p:nvSpPr>
          <p:cNvPr id="398" name="Google Shape;398;g3633d7e1940_2_101"/>
          <p:cNvSpPr/>
          <p:nvPr/>
        </p:nvSpPr>
        <p:spPr>
          <a:xfrm>
            <a:off x="603796" y="2451125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Rápido despliegue y bajo consumo de recursos.</a:t>
            </a:r>
            <a:endParaRPr b="0" i="0" sz="1600" u="none" cap="none" strike="noStrike"/>
          </a:p>
        </p:txBody>
      </p:sp>
      <p:sp>
        <p:nvSpPr>
          <p:cNvPr id="399" name="Google Shape;399;g3633d7e1940_2_101"/>
          <p:cNvSpPr/>
          <p:nvPr/>
        </p:nvSpPr>
        <p:spPr>
          <a:xfrm>
            <a:off x="603796" y="2787402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Escalabilidad horizontal (microservicios).</a:t>
            </a:r>
            <a:endParaRPr b="0" i="0" sz="1600" u="none" cap="none" strike="noStrike"/>
          </a:p>
        </p:txBody>
      </p:sp>
      <p:sp>
        <p:nvSpPr>
          <p:cNvPr id="400" name="Google Shape;400;g3633d7e1940_2_101"/>
          <p:cNvSpPr/>
          <p:nvPr/>
        </p:nvSpPr>
        <p:spPr>
          <a:xfrm>
            <a:off x="603796" y="3123679"/>
            <a:ext cx="7936409" cy="2759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Facilita integración continua y despliegue continuo (CI/CD).</a:t>
            </a:r>
            <a:endParaRPr b="0" i="0" sz="1600" u="none" cap="none" strike="noStrike"/>
          </a:p>
        </p:txBody>
      </p:sp>
      <p:sp>
        <p:nvSpPr>
          <p:cNvPr id="401" name="Google Shape;401;g3633d7e1940_2_101"/>
          <p:cNvSpPr/>
          <p:nvPr/>
        </p:nvSpPr>
        <p:spPr>
          <a:xfrm>
            <a:off x="603796" y="3459956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Reducción de errores y tiempo de configuración.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633d7e1940_2_111"/>
          <p:cNvSpPr/>
          <p:nvPr/>
        </p:nvSpPr>
        <p:spPr>
          <a:xfrm>
            <a:off x="447229" y="352127"/>
            <a:ext cx="4327252" cy="335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73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100"/>
              <a:buFont typeface="Spline Sans"/>
              <a:buNone/>
            </a:pPr>
            <a:r>
              <a:rPr b="1" i="0" lang="es" sz="21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Ejemplos Aplicados en la Vida Real</a:t>
            </a:r>
            <a:endParaRPr b="0" i="0" sz="2100" u="none" cap="none" strike="noStrike"/>
          </a:p>
        </p:txBody>
      </p:sp>
      <p:sp>
        <p:nvSpPr>
          <p:cNvPr id="408" name="Google Shape;408;g3633d7e1940_2_111"/>
          <p:cNvSpPr/>
          <p:nvPr/>
        </p:nvSpPr>
        <p:spPr>
          <a:xfrm>
            <a:off x="447229" y="943049"/>
            <a:ext cx="8249543" cy="3848249"/>
          </a:xfrm>
          <a:prstGeom prst="roundRect">
            <a:avLst>
              <a:gd fmla="val 4981" name="adj"/>
            </a:avLst>
          </a:prstGeom>
          <a:noFill/>
          <a:ln cap="flat" cmpd="sng" w="95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g3633d7e1940_2_111"/>
          <p:cNvSpPr/>
          <p:nvPr/>
        </p:nvSpPr>
        <p:spPr>
          <a:xfrm>
            <a:off x="451991" y="947812"/>
            <a:ext cx="8240018" cy="36723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g3633d7e1940_2_111"/>
          <p:cNvSpPr/>
          <p:nvPr/>
        </p:nvSpPr>
        <p:spPr>
          <a:xfrm>
            <a:off x="579760" y="1029221"/>
            <a:ext cx="3862090" cy="2044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1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Aplicación Real</a:t>
            </a:r>
            <a:endParaRPr b="0" i="0" sz="1000" u="none" cap="none" strike="noStrike"/>
          </a:p>
        </p:txBody>
      </p:sp>
      <p:sp>
        <p:nvSpPr>
          <p:cNvPr id="411" name="Google Shape;411;g3633d7e1940_2_111"/>
          <p:cNvSpPr/>
          <p:nvPr/>
        </p:nvSpPr>
        <p:spPr>
          <a:xfrm>
            <a:off x="4702150" y="1029221"/>
            <a:ext cx="3862090" cy="2044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1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Descripción</a:t>
            </a:r>
            <a:endParaRPr b="0" i="0" sz="1000" u="none" cap="none" strike="noStrike"/>
          </a:p>
        </p:txBody>
      </p:sp>
      <p:sp>
        <p:nvSpPr>
          <p:cNvPr id="412" name="Google Shape;412;g3633d7e1940_2_111"/>
          <p:cNvSpPr/>
          <p:nvPr/>
        </p:nvSpPr>
        <p:spPr>
          <a:xfrm>
            <a:off x="451991" y="1315046"/>
            <a:ext cx="8240018" cy="776064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3633d7e1940_2_111"/>
          <p:cNvSpPr/>
          <p:nvPr/>
        </p:nvSpPr>
        <p:spPr>
          <a:xfrm>
            <a:off x="579760" y="1396454"/>
            <a:ext cx="3862090" cy="2044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1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DevOps en empresas tecnológicas</a:t>
            </a:r>
            <a:endParaRPr b="0" i="0" sz="1000" u="none" cap="none" strike="noStrike"/>
          </a:p>
        </p:txBody>
      </p:sp>
      <p:sp>
        <p:nvSpPr>
          <p:cNvPr id="414" name="Google Shape;414;g3633d7e1940_2_111"/>
          <p:cNvSpPr/>
          <p:nvPr/>
        </p:nvSpPr>
        <p:spPr>
          <a:xfrm>
            <a:off x="4702150" y="1396454"/>
            <a:ext cx="3862090" cy="6132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0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Empresas como Netflix, Spotify y Amazon usan contenedores y Kubernetes para desplegar microservicios de forma continua, escalable y automatizada.</a:t>
            </a:r>
            <a:endParaRPr b="0" i="0" sz="1000" u="none" cap="none" strike="noStrike"/>
          </a:p>
        </p:txBody>
      </p:sp>
      <p:sp>
        <p:nvSpPr>
          <p:cNvPr id="415" name="Google Shape;415;g3633d7e1940_2_111"/>
          <p:cNvSpPr/>
          <p:nvPr/>
        </p:nvSpPr>
        <p:spPr>
          <a:xfrm>
            <a:off x="451991" y="2091109"/>
            <a:ext cx="8240018" cy="77606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g3633d7e1940_2_111"/>
          <p:cNvSpPr/>
          <p:nvPr/>
        </p:nvSpPr>
        <p:spPr>
          <a:xfrm>
            <a:off x="579760" y="2172519"/>
            <a:ext cx="3862090" cy="2044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1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Laboratorios de pruebas en la nube</a:t>
            </a:r>
            <a:endParaRPr b="0" i="0" sz="1000" u="none" cap="none" strike="noStrike"/>
          </a:p>
        </p:txBody>
      </p:sp>
      <p:sp>
        <p:nvSpPr>
          <p:cNvPr id="417" name="Google Shape;417;g3633d7e1940_2_111"/>
          <p:cNvSpPr/>
          <p:nvPr/>
        </p:nvSpPr>
        <p:spPr>
          <a:xfrm>
            <a:off x="4702150" y="2172519"/>
            <a:ext cx="3862090" cy="6132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0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En entornos de QA, se utilizan máquinas virtuales para replicar entornos de producción y ejecutar contenedores con pruebas automáticas.</a:t>
            </a:r>
            <a:endParaRPr b="0" i="0" sz="1000" u="none" cap="none" strike="noStrike"/>
          </a:p>
        </p:txBody>
      </p:sp>
      <p:sp>
        <p:nvSpPr>
          <p:cNvPr id="418" name="Google Shape;418;g3633d7e1940_2_111"/>
          <p:cNvSpPr/>
          <p:nvPr/>
        </p:nvSpPr>
        <p:spPr>
          <a:xfrm>
            <a:off x="451991" y="2867174"/>
            <a:ext cx="8240018" cy="57164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3633d7e1940_2_111"/>
          <p:cNvSpPr/>
          <p:nvPr/>
        </p:nvSpPr>
        <p:spPr>
          <a:xfrm>
            <a:off x="579760" y="2948583"/>
            <a:ext cx="3862090" cy="2044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1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Sistemas de educación virtual (e-learning)</a:t>
            </a:r>
            <a:endParaRPr b="0" i="0" sz="1000" u="none" cap="none" strike="noStrike"/>
          </a:p>
        </p:txBody>
      </p:sp>
      <p:sp>
        <p:nvSpPr>
          <p:cNvPr id="420" name="Google Shape;420;g3633d7e1940_2_111"/>
          <p:cNvSpPr/>
          <p:nvPr/>
        </p:nvSpPr>
        <p:spPr>
          <a:xfrm>
            <a:off x="4702150" y="2948583"/>
            <a:ext cx="3862090" cy="4088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0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Plataformas educativas como Moodle o Canvas se implementan en contenedores para facilitar su escalabilidad y mantenimiento.</a:t>
            </a:r>
            <a:endParaRPr b="0" i="0" sz="1000" u="none" cap="none" strike="noStrike"/>
          </a:p>
        </p:txBody>
      </p:sp>
      <p:sp>
        <p:nvSpPr>
          <p:cNvPr id="421" name="Google Shape;421;g3633d7e1940_2_111"/>
          <p:cNvSpPr/>
          <p:nvPr/>
        </p:nvSpPr>
        <p:spPr>
          <a:xfrm>
            <a:off x="451991" y="3438823"/>
            <a:ext cx="8240018" cy="77606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g3633d7e1940_2_111"/>
          <p:cNvSpPr/>
          <p:nvPr/>
        </p:nvSpPr>
        <p:spPr>
          <a:xfrm>
            <a:off x="579760" y="3520232"/>
            <a:ext cx="3862090" cy="2044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1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Banca y Fintech</a:t>
            </a:r>
            <a:endParaRPr b="0" i="0" sz="1000" u="none" cap="none" strike="noStrike"/>
          </a:p>
        </p:txBody>
      </p:sp>
      <p:sp>
        <p:nvSpPr>
          <p:cNvPr id="423" name="Google Shape;423;g3633d7e1940_2_111"/>
          <p:cNvSpPr/>
          <p:nvPr/>
        </p:nvSpPr>
        <p:spPr>
          <a:xfrm>
            <a:off x="4702150" y="3520232"/>
            <a:ext cx="3862090" cy="6132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0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Las entidades financieras usan contenedores para separar servicios críticos (API, autenticación, reportes) mejorando la seguridad y recuperación.</a:t>
            </a:r>
            <a:endParaRPr b="0" i="0" sz="1000" u="none" cap="none" strike="noStrike"/>
          </a:p>
        </p:txBody>
      </p:sp>
      <p:sp>
        <p:nvSpPr>
          <p:cNvPr id="424" name="Google Shape;424;g3633d7e1940_2_111"/>
          <p:cNvSpPr/>
          <p:nvPr/>
        </p:nvSpPr>
        <p:spPr>
          <a:xfrm>
            <a:off x="451991" y="4214887"/>
            <a:ext cx="8240018" cy="57164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g3633d7e1940_2_111"/>
          <p:cNvSpPr/>
          <p:nvPr/>
        </p:nvSpPr>
        <p:spPr>
          <a:xfrm>
            <a:off x="579760" y="4296296"/>
            <a:ext cx="3862090" cy="2044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1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IoT y Edge Computing</a:t>
            </a:r>
            <a:endParaRPr b="0" i="0" sz="1000" u="none" cap="none" strike="noStrike"/>
          </a:p>
        </p:txBody>
      </p:sp>
      <p:sp>
        <p:nvSpPr>
          <p:cNvPr id="426" name="Google Shape;426;g3633d7e1940_2_111"/>
          <p:cNvSpPr/>
          <p:nvPr/>
        </p:nvSpPr>
        <p:spPr>
          <a:xfrm>
            <a:off x="4702150" y="4296296"/>
            <a:ext cx="3862090" cy="4088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000"/>
              <a:buFont typeface="Barlow"/>
              <a:buNone/>
            </a:pPr>
            <a:r>
              <a:rPr b="0" i="0" lang="es" sz="10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Contenedores ligeros como los manejados con Zot se ejecutan en dispositivos embebidos para procesamiento local en el borde (edge).</a:t>
            </a:r>
            <a:endParaRPr b="0" i="0" sz="1000" u="none" cap="none" strike="noStrik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633d7e1940_2_135"/>
          <p:cNvSpPr/>
          <p:nvPr/>
        </p:nvSpPr>
        <p:spPr>
          <a:xfrm>
            <a:off x="482500" y="445904"/>
            <a:ext cx="8178900" cy="4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88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300"/>
              <a:buFont typeface="Spline Sans"/>
              <a:buNone/>
            </a:pPr>
            <a:r>
              <a:rPr b="1" i="0" lang="es" sz="2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Valores y Actitudes Desarrolladas</a:t>
            </a:r>
            <a:endParaRPr b="0" i="0" sz="2300" u="none" cap="none" strike="noStrike"/>
          </a:p>
        </p:txBody>
      </p:sp>
      <p:sp>
        <p:nvSpPr>
          <p:cNvPr id="433" name="Google Shape;433;g3633d7e1940_2_135"/>
          <p:cNvSpPr/>
          <p:nvPr/>
        </p:nvSpPr>
        <p:spPr>
          <a:xfrm>
            <a:off x="482501" y="1083394"/>
            <a:ext cx="8178999" cy="3614143"/>
          </a:xfrm>
          <a:prstGeom prst="roundRect">
            <a:avLst>
              <a:gd fmla="val 5722" name="adj"/>
            </a:avLst>
          </a:prstGeom>
          <a:noFill/>
          <a:ln cap="flat" cmpd="sng" w="95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3633d7e1940_2_135"/>
          <p:cNvSpPr/>
          <p:nvPr/>
        </p:nvSpPr>
        <p:spPr>
          <a:xfrm>
            <a:off x="487263" y="1088157"/>
            <a:ext cx="8169474" cy="395436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g3633d7e1940_2_135"/>
          <p:cNvSpPr/>
          <p:nvPr/>
        </p:nvSpPr>
        <p:spPr>
          <a:xfrm>
            <a:off x="625078" y="1175593"/>
            <a:ext cx="1764358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0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Valor / Actitud</a:t>
            </a:r>
            <a:endParaRPr b="0" i="0" sz="1100" u="none" cap="none" strike="noStrike"/>
          </a:p>
        </p:txBody>
      </p:sp>
      <p:sp>
        <p:nvSpPr>
          <p:cNvPr id="436" name="Google Shape;436;g3633d7e1940_2_135"/>
          <p:cNvSpPr/>
          <p:nvPr/>
        </p:nvSpPr>
        <p:spPr>
          <a:xfrm>
            <a:off x="2669827" y="1175593"/>
            <a:ext cx="5849094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0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Aplicación en el proyecto</a:t>
            </a:r>
            <a:endParaRPr b="0" i="0" sz="1100" u="none" cap="none" strike="noStrike"/>
          </a:p>
        </p:txBody>
      </p:sp>
      <p:sp>
        <p:nvSpPr>
          <p:cNvPr id="437" name="Google Shape;437;g3633d7e1940_2_135"/>
          <p:cNvSpPr/>
          <p:nvPr/>
        </p:nvSpPr>
        <p:spPr>
          <a:xfrm>
            <a:off x="487263" y="1483593"/>
            <a:ext cx="8169474" cy="395436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g3633d7e1940_2_135"/>
          <p:cNvSpPr/>
          <p:nvPr/>
        </p:nvSpPr>
        <p:spPr>
          <a:xfrm>
            <a:off x="625078" y="1571030"/>
            <a:ext cx="1764358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1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Responsabilidad</a:t>
            </a:r>
            <a:endParaRPr b="0" i="0" sz="1100" u="none" cap="none" strike="noStrike"/>
          </a:p>
        </p:txBody>
      </p:sp>
      <p:sp>
        <p:nvSpPr>
          <p:cNvPr id="439" name="Google Shape;439;g3633d7e1940_2_135"/>
          <p:cNvSpPr/>
          <p:nvPr/>
        </p:nvSpPr>
        <p:spPr>
          <a:xfrm>
            <a:off x="2669827" y="1571030"/>
            <a:ext cx="5849094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0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Gestión adecuada del tiempo y cumplimiento de entregas por sprint.</a:t>
            </a:r>
            <a:endParaRPr b="0" i="0" sz="1100" u="none" cap="none" strike="noStrike"/>
          </a:p>
        </p:txBody>
      </p:sp>
      <p:sp>
        <p:nvSpPr>
          <p:cNvPr id="440" name="Google Shape;440;g3633d7e1940_2_135"/>
          <p:cNvSpPr/>
          <p:nvPr/>
        </p:nvSpPr>
        <p:spPr>
          <a:xfrm>
            <a:off x="487263" y="1879029"/>
            <a:ext cx="8169474" cy="395436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g3633d7e1940_2_135"/>
          <p:cNvSpPr/>
          <p:nvPr/>
        </p:nvSpPr>
        <p:spPr>
          <a:xfrm>
            <a:off x="625078" y="1966466"/>
            <a:ext cx="1764358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1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Autonomía</a:t>
            </a:r>
            <a:endParaRPr b="0" i="0" sz="1100" u="none" cap="none" strike="noStrike"/>
          </a:p>
        </p:txBody>
      </p:sp>
      <p:sp>
        <p:nvSpPr>
          <p:cNvPr id="442" name="Google Shape;442;g3633d7e1940_2_135"/>
          <p:cNvSpPr/>
          <p:nvPr/>
        </p:nvSpPr>
        <p:spPr>
          <a:xfrm>
            <a:off x="2669827" y="1966466"/>
            <a:ext cx="5849094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0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Capacidad para investigar, tomar decisiones técnicas y resolver problemas sin supervisión directa.</a:t>
            </a:r>
            <a:endParaRPr b="0" i="0" sz="1100" u="none" cap="none" strike="noStrike"/>
          </a:p>
        </p:txBody>
      </p:sp>
      <p:sp>
        <p:nvSpPr>
          <p:cNvPr id="443" name="Google Shape;443;g3633d7e1940_2_135"/>
          <p:cNvSpPr/>
          <p:nvPr/>
        </p:nvSpPr>
        <p:spPr>
          <a:xfrm>
            <a:off x="487263" y="2274466"/>
            <a:ext cx="8169474" cy="395436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g3633d7e1940_2_135"/>
          <p:cNvSpPr/>
          <p:nvPr/>
        </p:nvSpPr>
        <p:spPr>
          <a:xfrm>
            <a:off x="625078" y="2361903"/>
            <a:ext cx="1764358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1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Compromiso</a:t>
            </a:r>
            <a:endParaRPr b="0" i="0" sz="1100" u="none" cap="none" strike="noStrike"/>
          </a:p>
        </p:txBody>
      </p:sp>
      <p:sp>
        <p:nvSpPr>
          <p:cNvPr id="445" name="Google Shape;445;g3633d7e1940_2_135"/>
          <p:cNvSpPr/>
          <p:nvPr/>
        </p:nvSpPr>
        <p:spPr>
          <a:xfrm>
            <a:off x="2669827" y="2361903"/>
            <a:ext cx="5849094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0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Implicación activa en el cumplimiento de objetivos técnicos y éticos del proyecto.</a:t>
            </a:r>
            <a:endParaRPr b="0" i="0" sz="1100" u="none" cap="none" strike="noStrike"/>
          </a:p>
        </p:txBody>
      </p:sp>
      <p:sp>
        <p:nvSpPr>
          <p:cNvPr id="446" name="Google Shape;446;g3633d7e1940_2_135"/>
          <p:cNvSpPr/>
          <p:nvPr/>
        </p:nvSpPr>
        <p:spPr>
          <a:xfrm>
            <a:off x="487263" y="2669902"/>
            <a:ext cx="8169474" cy="395436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g3633d7e1940_2_135"/>
          <p:cNvSpPr/>
          <p:nvPr/>
        </p:nvSpPr>
        <p:spPr>
          <a:xfrm>
            <a:off x="625078" y="2757339"/>
            <a:ext cx="1764358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1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Disciplina</a:t>
            </a:r>
            <a:endParaRPr b="0" i="0" sz="1100" u="none" cap="none" strike="noStrike"/>
          </a:p>
        </p:txBody>
      </p:sp>
      <p:sp>
        <p:nvSpPr>
          <p:cNvPr id="448" name="Google Shape;448;g3633d7e1940_2_135"/>
          <p:cNvSpPr/>
          <p:nvPr/>
        </p:nvSpPr>
        <p:spPr>
          <a:xfrm>
            <a:off x="2669827" y="2757339"/>
            <a:ext cx="5849094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0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Seguimiento riguroso de la metodología SCRUM y autogestión de tareas.</a:t>
            </a:r>
            <a:endParaRPr b="0" i="0" sz="1100" u="none" cap="none" strike="noStrike"/>
          </a:p>
        </p:txBody>
      </p:sp>
      <p:sp>
        <p:nvSpPr>
          <p:cNvPr id="449" name="Google Shape;449;g3633d7e1940_2_135"/>
          <p:cNvSpPr/>
          <p:nvPr/>
        </p:nvSpPr>
        <p:spPr>
          <a:xfrm>
            <a:off x="487263" y="3065339"/>
            <a:ext cx="8169474" cy="61599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3633d7e1940_2_135"/>
          <p:cNvSpPr/>
          <p:nvPr/>
        </p:nvSpPr>
        <p:spPr>
          <a:xfrm>
            <a:off x="625078" y="3152775"/>
            <a:ext cx="1764358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1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Proactividad</a:t>
            </a:r>
            <a:endParaRPr b="0" i="0" sz="1100" u="none" cap="none" strike="noStrike"/>
          </a:p>
        </p:txBody>
      </p:sp>
      <p:sp>
        <p:nvSpPr>
          <p:cNvPr id="451" name="Google Shape;451;g3633d7e1940_2_135"/>
          <p:cNvSpPr/>
          <p:nvPr/>
        </p:nvSpPr>
        <p:spPr>
          <a:xfrm>
            <a:off x="2669827" y="3152775"/>
            <a:ext cx="5849094" cy="441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0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Implementación de configuraciones avanzadas (registros privados, ejecución cruzada) sin requerimiento explícito.</a:t>
            </a:r>
            <a:endParaRPr b="0" i="0" sz="1100" u="none" cap="none" strike="noStrike"/>
          </a:p>
        </p:txBody>
      </p:sp>
      <p:sp>
        <p:nvSpPr>
          <p:cNvPr id="452" name="Google Shape;452;g3633d7e1940_2_135"/>
          <p:cNvSpPr/>
          <p:nvPr/>
        </p:nvSpPr>
        <p:spPr>
          <a:xfrm>
            <a:off x="487263" y="3681338"/>
            <a:ext cx="8169474" cy="395436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g3633d7e1940_2_135"/>
          <p:cNvSpPr/>
          <p:nvPr/>
        </p:nvSpPr>
        <p:spPr>
          <a:xfrm>
            <a:off x="625078" y="3768774"/>
            <a:ext cx="1764358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1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Ética profesional</a:t>
            </a:r>
            <a:endParaRPr b="0" i="0" sz="1100" u="none" cap="none" strike="noStrike"/>
          </a:p>
        </p:txBody>
      </p:sp>
      <p:sp>
        <p:nvSpPr>
          <p:cNvPr id="454" name="Google Shape;454;g3633d7e1940_2_135"/>
          <p:cNvSpPr/>
          <p:nvPr/>
        </p:nvSpPr>
        <p:spPr>
          <a:xfrm>
            <a:off x="2669827" y="3768774"/>
            <a:ext cx="5849094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0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Respeto a los principios de originalidad, documentación clara y uso correcto de tecnologías.</a:t>
            </a:r>
            <a:endParaRPr b="0" i="0" sz="1100" u="none" cap="none" strike="noStrike"/>
          </a:p>
        </p:txBody>
      </p:sp>
      <p:sp>
        <p:nvSpPr>
          <p:cNvPr id="455" name="Google Shape;455;g3633d7e1940_2_135"/>
          <p:cNvSpPr/>
          <p:nvPr/>
        </p:nvSpPr>
        <p:spPr>
          <a:xfrm>
            <a:off x="487263" y="4076774"/>
            <a:ext cx="8169474" cy="61599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g3633d7e1940_2_135"/>
          <p:cNvSpPr/>
          <p:nvPr/>
        </p:nvSpPr>
        <p:spPr>
          <a:xfrm>
            <a:off x="625078" y="4164211"/>
            <a:ext cx="1764358" cy="220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1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Colaboración (potencial)</a:t>
            </a:r>
            <a:endParaRPr b="0" i="0" sz="1100" u="none" cap="none" strike="noStrike"/>
          </a:p>
        </p:txBody>
      </p:sp>
      <p:sp>
        <p:nvSpPr>
          <p:cNvPr id="457" name="Google Shape;457;g3633d7e1940_2_135"/>
          <p:cNvSpPr/>
          <p:nvPr/>
        </p:nvSpPr>
        <p:spPr>
          <a:xfrm>
            <a:off x="2669827" y="4164211"/>
            <a:ext cx="5849094" cy="441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100"/>
              <a:buFont typeface="Barlow"/>
              <a:buNone/>
            </a:pPr>
            <a:r>
              <a:rPr b="0" i="0" lang="es" sz="11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Aunque es un proyecto individual, el entorno está diseñado para integrarse fácilmente en equipos reales mediante contenedores y control de versiones.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633d7e1940_2_165"/>
          <p:cNvSpPr/>
          <p:nvPr/>
        </p:nvSpPr>
        <p:spPr>
          <a:xfrm>
            <a:off x="603796" y="1698576"/>
            <a:ext cx="3623072" cy="452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800"/>
              <a:buFont typeface="Spline Sans"/>
              <a:buNone/>
            </a:pPr>
            <a:r>
              <a:rPr b="1" i="0" lang="es" sz="28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Conclusiones</a:t>
            </a:r>
            <a:endParaRPr b="0" i="0" sz="2800" u="none" cap="none" strike="noStrike"/>
          </a:p>
        </p:txBody>
      </p:sp>
      <p:sp>
        <p:nvSpPr>
          <p:cNvPr id="464" name="Google Shape;464;g3633d7e1940_2_165"/>
          <p:cNvSpPr/>
          <p:nvPr/>
        </p:nvSpPr>
        <p:spPr>
          <a:xfrm>
            <a:off x="603796" y="2496443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La virtualización y contenerización son tecnologías clave en entornos modernos.</a:t>
            </a:r>
            <a:endParaRPr b="0" i="0" sz="1600" u="none" cap="none" strike="noStrike"/>
          </a:p>
        </p:txBody>
      </p:sp>
      <p:sp>
        <p:nvSpPr>
          <p:cNvPr id="465" name="Google Shape;465;g3633d7e1940_2_165"/>
          <p:cNvSpPr/>
          <p:nvPr/>
        </p:nvSpPr>
        <p:spPr>
          <a:xfrm>
            <a:off x="603796" y="2832720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Docker, Containerd, Harbor y Zot permiten una gestión eficiente y segura de servicios.</a:t>
            </a:r>
            <a:endParaRPr b="0" i="0" sz="1600" u="none" cap="none" strike="noStrike"/>
          </a:p>
        </p:txBody>
      </p:sp>
      <p:sp>
        <p:nvSpPr>
          <p:cNvPr id="466" name="Google Shape;466;g3633d7e1940_2_165"/>
          <p:cNvSpPr/>
          <p:nvPr/>
        </p:nvSpPr>
        <p:spPr>
          <a:xfrm>
            <a:off x="603796" y="3168997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estudiante desarrolla competencias alineadas con la industria tecnológica actual.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633d7e1940_2_173"/>
          <p:cNvSpPr/>
          <p:nvPr/>
        </p:nvSpPr>
        <p:spPr>
          <a:xfrm>
            <a:off x="603802" y="552073"/>
            <a:ext cx="44724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57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300"/>
              <a:buFont typeface="Spline Sans"/>
              <a:buNone/>
            </a:pPr>
            <a:r>
              <a:rPr b="1" i="0" lang="es" sz="28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Referencias y Recursos</a:t>
            </a:r>
            <a:endParaRPr b="0" i="0" sz="2800" u="none" cap="none" strike="noStrike"/>
          </a:p>
        </p:txBody>
      </p:sp>
      <p:sp>
        <p:nvSpPr>
          <p:cNvPr id="473" name="Google Shape;473;g3633d7e1940_2_173"/>
          <p:cNvSpPr/>
          <p:nvPr/>
        </p:nvSpPr>
        <p:spPr>
          <a:xfrm>
            <a:off x="603796" y="1946672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Docker Documentation:</a:t>
            </a:r>
            <a:r>
              <a:rPr b="0" i="0" lang="es" sz="1600" u="none" cap="none" strike="noStrik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b="0" i="0" lang="es" sz="1600" u="sng" cap="none" strike="noStrike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https://docs.docker.com</a:t>
            </a:r>
            <a:endParaRPr b="0" i="0" sz="1600" u="none" cap="none" strike="noStrike">
              <a:solidFill>
                <a:schemeClr val="accent4"/>
              </a:solidFill>
            </a:endParaRPr>
          </a:p>
        </p:txBody>
      </p:sp>
      <p:sp>
        <p:nvSpPr>
          <p:cNvPr id="474" name="Google Shape;474;g3633d7e1940_2_173"/>
          <p:cNvSpPr/>
          <p:nvPr/>
        </p:nvSpPr>
        <p:spPr>
          <a:xfrm>
            <a:off x="603796" y="2282949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Harbor Project:</a:t>
            </a:r>
            <a:r>
              <a:rPr b="0" i="0" lang="es" sz="1600" u="none" cap="none" strike="noStrike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b="0" i="0" lang="es" sz="1600" u="sng" cap="none" strike="noStrike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https://goharbor.io</a:t>
            </a:r>
            <a:endParaRPr b="0" i="0" sz="1600" u="none" cap="none" strike="noStrike">
              <a:solidFill>
                <a:schemeClr val="accent4"/>
              </a:solidFill>
            </a:endParaRPr>
          </a:p>
        </p:txBody>
      </p:sp>
      <p:sp>
        <p:nvSpPr>
          <p:cNvPr id="475" name="Google Shape;475;g3633d7e1940_2_173"/>
          <p:cNvSpPr/>
          <p:nvPr/>
        </p:nvSpPr>
        <p:spPr>
          <a:xfrm>
            <a:off x="603796" y="2619226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Zot Registry: </a:t>
            </a:r>
            <a:r>
              <a:rPr b="0" i="0" lang="es" sz="1600" u="sng" cap="none" strike="noStrik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5"/>
              </a:rPr>
              <a:t>h</a:t>
            </a:r>
            <a:r>
              <a:rPr b="0" i="0" lang="es" sz="1600" u="sng" cap="none" strike="noStrike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ttps://github.com/project-zot/zot</a:t>
            </a:r>
            <a:endParaRPr b="0" i="0" sz="1600" u="none" cap="none" strike="noStrike">
              <a:solidFill>
                <a:schemeClr val="accent4"/>
              </a:solidFill>
            </a:endParaRPr>
          </a:p>
        </p:txBody>
      </p:sp>
      <p:sp>
        <p:nvSpPr>
          <p:cNvPr id="476" name="Google Shape;476;g3633d7e1940_2_173"/>
          <p:cNvSpPr/>
          <p:nvPr/>
        </p:nvSpPr>
        <p:spPr>
          <a:xfrm>
            <a:off x="603796" y="2955503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Containerd: </a:t>
            </a:r>
            <a:r>
              <a:rPr b="0" i="0" lang="es" sz="1600" u="sng" cap="none" strike="noStrike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https://containerd.io</a:t>
            </a:r>
            <a:endParaRPr b="0" i="0" sz="1600" u="none" cap="none" strike="noStrike">
              <a:solidFill>
                <a:schemeClr val="accent4"/>
              </a:solidFill>
            </a:endParaRPr>
          </a:p>
        </p:txBody>
      </p:sp>
      <p:sp>
        <p:nvSpPr>
          <p:cNvPr id="477" name="Google Shape;477;g3633d7e1940_2_173"/>
          <p:cNvSpPr/>
          <p:nvPr/>
        </p:nvSpPr>
        <p:spPr>
          <a:xfrm>
            <a:off x="603796" y="3291781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Open Container Initiative (OCI): </a:t>
            </a:r>
            <a:r>
              <a:rPr b="0" i="0" lang="es" sz="1600" u="sng" cap="none" strike="noStrike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https://opencontainers.org</a:t>
            </a:r>
            <a:endParaRPr b="0" i="0" sz="1600" u="none" cap="none" strike="noStrike">
              <a:solidFill>
                <a:schemeClr val="accent4"/>
              </a:solidFill>
            </a:endParaRPr>
          </a:p>
        </p:txBody>
      </p:sp>
      <p:sp>
        <p:nvSpPr>
          <p:cNvPr id="478" name="Google Shape;478;g3633d7e1940_2_173"/>
          <p:cNvSpPr/>
          <p:nvPr/>
        </p:nvSpPr>
        <p:spPr>
          <a:xfrm>
            <a:off x="603796" y="3628057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CNCF Projects: </a:t>
            </a:r>
            <a:r>
              <a:rPr b="0" i="0" lang="es" sz="1600" u="sng" cap="none" strike="noStrike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https://www.cncf.io/projects</a:t>
            </a:r>
            <a:endParaRPr b="0" i="0" sz="1600" u="none" cap="none" strike="noStrike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633d7e1940_2_286"/>
          <p:cNvSpPr/>
          <p:nvPr/>
        </p:nvSpPr>
        <p:spPr>
          <a:xfrm>
            <a:off x="603796" y="892299"/>
            <a:ext cx="6600379" cy="452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800"/>
              <a:buFont typeface="Spline Sans"/>
              <a:buNone/>
            </a:pPr>
            <a:r>
              <a:rPr b="1" i="0" lang="es" sz="28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Proyecto Integrador (Ejemplo Práctico)</a:t>
            </a:r>
            <a:endParaRPr b="0" i="0" sz="2800" u="none" cap="none" strike="noStrike"/>
          </a:p>
        </p:txBody>
      </p:sp>
      <p:sp>
        <p:nvSpPr>
          <p:cNvPr id="485" name="Google Shape;485;g3633d7e1940_2_286"/>
          <p:cNvSpPr/>
          <p:nvPr/>
        </p:nvSpPr>
        <p:spPr>
          <a:xfrm>
            <a:off x="603796" y="1690167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1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Escenario: Despliegue de microservicios</a:t>
            </a:r>
            <a:endParaRPr b="0" i="0" sz="1600" u="none" cap="none" strike="noStrike"/>
          </a:p>
        </p:txBody>
      </p:sp>
      <p:sp>
        <p:nvSpPr>
          <p:cNvPr id="486" name="Google Shape;486;g3633d7e1940_2_286"/>
          <p:cNvSpPr/>
          <p:nvPr/>
        </p:nvSpPr>
        <p:spPr>
          <a:xfrm>
            <a:off x="603796" y="2160166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1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Actividades:</a:t>
            </a:r>
            <a:endParaRPr b="0" i="0" sz="1600" u="none" cap="none" strike="noStrike"/>
          </a:p>
        </p:txBody>
      </p:sp>
      <p:sp>
        <p:nvSpPr>
          <p:cNvPr id="487" name="Google Shape;487;g3633d7e1940_2_286"/>
          <p:cNvSpPr/>
          <p:nvPr/>
        </p:nvSpPr>
        <p:spPr>
          <a:xfrm>
            <a:off x="603796" y="2630165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Instalar Docker y Containerd.</a:t>
            </a:r>
            <a:endParaRPr b="0" i="0" sz="1600" u="none" cap="none" strike="noStrike"/>
          </a:p>
        </p:txBody>
      </p:sp>
      <p:sp>
        <p:nvSpPr>
          <p:cNvPr id="488" name="Google Shape;488;g3633d7e1940_2_286"/>
          <p:cNvSpPr/>
          <p:nvPr/>
        </p:nvSpPr>
        <p:spPr>
          <a:xfrm>
            <a:off x="603796" y="2966443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Crear contenedores con servicios REST (Go).</a:t>
            </a:r>
            <a:endParaRPr b="0" i="0" sz="1600" u="none" cap="none" strike="noStrike"/>
          </a:p>
        </p:txBody>
      </p:sp>
      <p:sp>
        <p:nvSpPr>
          <p:cNvPr id="489" name="Google Shape;489;g3633d7e1940_2_286"/>
          <p:cNvSpPr/>
          <p:nvPr/>
        </p:nvSpPr>
        <p:spPr>
          <a:xfrm>
            <a:off x="603796" y="3302719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Publicar las imágenes en  Zot.</a:t>
            </a:r>
            <a:endParaRPr b="0" i="0" sz="1600" u="none" cap="none" strike="noStrike"/>
          </a:p>
        </p:txBody>
      </p:sp>
      <p:sp>
        <p:nvSpPr>
          <p:cNvPr id="490" name="Google Shape;490;g3633d7e1940_2_286"/>
          <p:cNvSpPr/>
          <p:nvPr/>
        </p:nvSpPr>
        <p:spPr>
          <a:xfrm>
            <a:off x="603796" y="3638996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Descargar y ejecutar los contenedores desde las</a:t>
            </a:r>
            <a:r>
              <a:rPr lang="e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imagenes en Zot</a:t>
            </a: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b="0" i="0" sz="1600" u="none" cap="none" strike="noStrike"/>
          </a:p>
        </p:txBody>
      </p:sp>
      <p:sp>
        <p:nvSpPr>
          <p:cNvPr id="491" name="Google Shape;491;g3633d7e1940_2_286"/>
          <p:cNvSpPr/>
          <p:nvPr/>
        </p:nvSpPr>
        <p:spPr>
          <a:xfrm>
            <a:off x="603796" y="3975274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Barlow"/>
              <a:buChar char="•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Comunicación bidireccional entre servicios</a:t>
            </a:r>
            <a:r>
              <a:rPr lang="e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5d90631b8f_2_13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/>
          </a:p>
        </p:txBody>
      </p:sp>
      <p:sp>
        <p:nvSpPr>
          <p:cNvPr id="497" name="Google Shape;497;g35d90631b8f_2_13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498" name="Google Shape;498;g35d90631b8f_2_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75" y="0"/>
            <a:ext cx="91202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9" name="Google Shape;499;g35d90631b8f_2_132"/>
          <p:cNvSpPr txBox="1"/>
          <p:nvPr/>
        </p:nvSpPr>
        <p:spPr>
          <a:xfrm>
            <a:off x="4572000" y="2110050"/>
            <a:ext cx="4054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21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GRACIAS!!</a:t>
            </a:r>
            <a:endParaRPr b="0" i="0" sz="2100" u="none" cap="none" strike="noStrik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/>
          </a:p>
        </p:txBody>
      </p:sp>
      <p:sp>
        <p:nvSpPr>
          <p:cNvPr id="257" name="Google Shape;257;p1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58" name="Google Shape;25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75" y="0"/>
            <a:ext cx="91202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1"/>
          <p:cNvSpPr txBox="1"/>
          <p:nvPr/>
        </p:nvSpPr>
        <p:spPr>
          <a:xfrm>
            <a:off x="4272925" y="990900"/>
            <a:ext cx="4775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Universidad de San Carlos de Guatemala</a:t>
            </a: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Facultad de </a:t>
            </a:r>
            <a:r>
              <a:rPr lang="es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Ingeniería</a:t>
            </a: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Ingeniería en Ciencias y Sistemas</a:t>
            </a: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LABORATORIO SISTEMAS OPERATIVOS 1 </a:t>
            </a:r>
            <a:endParaRPr b="0" i="0" sz="1800" u="none" cap="none" strike="noStrik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Unidad 1: Fundamentos de Sistemas Operativos y Administración Avanzada</a:t>
            </a: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SEMANA 01</a:t>
            </a: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633d7e1940_2_189"/>
          <p:cNvSpPr/>
          <p:nvPr/>
        </p:nvSpPr>
        <p:spPr>
          <a:xfrm>
            <a:off x="603796" y="1338411"/>
            <a:ext cx="7936409" cy="905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800"/>
              <a:buFont typeface="Spline Sans"/>
              <a:buNone/>
            </a:pPr>
            <a:r>
              <a:rPr b="1" i="0" lang="es" sz="28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Medios de comunicación y Entrega de Contenido Oficial</a:t>
            </a:r>
            <a:endParaRPr b="0" i="0" sz="2800" u="none" cap="none" strike="noStrike"/>
          </a:p>
        </p:txBody>
      </p:sp>
      <p:sp>
        <p:nvSpPr>
          <p:cNvPr id="266" name="Google Shape;266;g3633d7e1940_2_189"/>
          <p:cNvSpPr/>
          <p:nvPr/>
        </p:nvSpPr>
        <p:spPr>
          <a:xfrm>
            <a:off x="603796" y="3059162"/>
            <a:ext cx="7936409" cy="2759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Entrega de Proyectos, Tareas, Foros y Hojas de Trabajo:</a:t>
            </a:r>
            <a:endParaRPr b="0" i="0" sz="1300" u="none" cap="none" strike="noStrike"/>
          </a:p>
        </p:txBody>
      </p:sp>
      <p:sp>
        <p:nvSpPr>
          <p:cNvPr id="267" name="Google Shape;267;g3633d7e1940_2_189"/>
          <p:cNvSpPr/>
          <p:nvPr/>
        </p:nvSpPr>
        <p:spPr>
          <a:xfrm>
            <a:off x="603796" y="3529161"/>
            <a:ext cx="7936409" cy="27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Char char="•"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UEDI :  </a:t>
            </a:r>
            <a:r>
              <a:rPr b="0" i="0" lang="es" sz="1300" u="sng" cap="none" strike="noStrik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https://uedi.ingenieria.usac.edu.gt/campus/course/view.php?id=2502</a:t>
            </a:r>
            <a:r>
              <a:rPr b="0" i="0" lang="es" sz="1300" u="none" cap="none" strike="noStrik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b="0" i="0" sz="1300" u="none" cap="none" strike="noStrike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633d7e1940_2_76"/>
          <p:cNvSpPr/>
          <p:nvPr/>
        </p:nvSpPr>
        <p:spPr>
          <a:xfrm>
            <a:off x="603796" y="521568"/>
            <a:ext cx="3623072" cy="452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800"/>
              <a:buFont typeface="Spline Sans"/>
              <a:buNone/>
            </a:pPr>
            <a:r>
              <a:rPr b="1" i="0" lang="es" sz="28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Agenda</a:t>
            </a:r>
            <a:endParaRPr b="0" i="0" sz="2800" u="none" cap="none" strike="noStrike"/>
          </a:p>
        </p:txBody>
      </p:sp>
      <p:sp>
        <p:nvSpPr>
          <p:cNvPr id="274" name="Google Shape;274;g3633d7e1940_2_76"/>
          <p:cNvSpPr/>
          <p:nvPr/>
        </p:nvSpPr>
        <p:spPr>
          <a:xfrm>
            <a:off x="603746" y="1642586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Introducción al Proyecto de Virtualización</a:t>
            </a:r>
            <a:endParaRPr b="0" i="0" sz="1600" u="none" cap="none" strike="noStrike"/>
          </a:p>
        </p:txBody>
      </p:sp>
      <p:sp>
        <p:nvSpPr>
          <p:cNvPr id="275" name="Google Shape;275;g3633d7e1940_2_76"/>
          <p:cNvSpPr/>
          <p:nvPr/>
        </p:nvSpPr>
        <p:spPr>
          <a:xfrm>
            <a:off x="603746" y="1978863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2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Conceptos Clave: VMs vs Contenedores</a:t>
            </a:r>
            <a:endParaRPr b="0" i="0" sz="1600" u="none" cap="none" strike="noStrike"/>
          </a:p>
        </p:txBody>
      </p:sp>
      <p:sp>
        <p:nvSpPr>
          <p:cNvPr id="276" name="Google Shape;276;g3633d7e1940_2_76"/>
          <p:cNvSpPr/>
          <p:nvPr/>
        </p:nvSpPr>
        <p:spPr>
          <a:xfrm>
            <a:off x="603746" y="2315140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3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Herramientas Utilizadas: Docker, Containerd</a:t>
            </a:r>
            <a:r>
              <a:rPr lang="es" sz="16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</a:t>
            </a: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, Zot</a:t>
            </a:r>
            <a:endParaRPr b="0" i="0" sz="1600" u="none" cap="none" strike="noStrike"/>
          </a:p>
        </p:txBody>
      </p:sp>
      <p:sp>
        <p:nvSpPr>
          <p:cNvPr id="277" name="Google Shape;277;g3633d7e1940_2_76"/>
          <p:cNvSpPr/>
          <p:nvPr/>
        </p:nvSpPr>
        <p:spPr>
          <a:xfrm>
            <a:off x="603746" y="2651417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4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Ciclo de Vida de los Servicios Virtualizados</a:t>
            </a:r>
            <a:endParaRPr b="0" i="0" sz="1600" u="none" cap="none" strike="noStrike"/>
          </a:p>
        </p:txBody>
      </p:sp>
      <p:sp>
        <p:nvSpPr>
          <p:cNvPr id="278" name="Google Shape;278;g3633d7e1940_2_76"/>
          <p:cNvSpPr/>
          <p:nvPr/>
        </p:nvSpPr>
        <p:spPr>
          <a:xfrm>
            <a:off x="603746" y="2987694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5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Proyecto Integrador: Ejemplo Práctico</a:t>
            </a:r>
            <a:endParaRPr b="0" i="0" sz="1600" u="none" cap="none" strike="noStrike"/>
          </a:p>
        </p:txBody>
      </p:sp>
      <p:sp>
        <p:nvSpPr>
          <p:cNvPr id="279" name="Google Shape;279;g3633d7e1940_2_76"/>
          <p:cNvSpPr/>
          <p:nvPr/>
        </p:nvSpPr>
        <p:spPr>
          <a:xfrm>
            <a:off x="603746" y="3323971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6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Seguridad y Buenas Prácticas</a:t>
            </a:r>
            <a:endParaRPr b="0" i="0" sz="1600" u="none" cap="none" strike="noStrike"/>
          </a:p>
        </p:txBody>
      </p:sp>
      <p:sp>
        <p:nvSpPr>
          <p:cNvPr id="280" name="Google Shape;280;g3633d7e1940_2_76"/>
          <p:cNvSpPr/>
          <p:nvPr/>
        </p:nvSpPr>
        <p:spPr>
          <a:xfrm>
            <a:off x="603746" y="3660249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7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Beneficios de la Virtualización y Contenerización</a:t>
            </a:r>
            <a:endParaRPr b="0" i="0" sz="1600" u="none" cap="none" strike="noStrike"/>
          </a:p>
        </p:txBody>
      </p:sp>
      <p:sp>
        <p:nvSpPr>
          <p:cNvPr id="281" name="Google Shape;281;g3633d7e1940_2_76"/>
          <p:cNvSpPr/>
          <p:nvPr/>
        </p:nvSpPr>
        <p:spPr>
          <a:xfrm>
            <a:off x="603746" y="3996526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8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Competencias Desarrolladas por el Estudiante</a:t>
            </a:r>
            <a:endParaRPr b="0" i="0" sz="1600" u="none" cap="none" strike="noStrike"/>
          </a:p>
        </p:txBody>
      </p:sp>
      <p:sp>
        <p:nvSpPr>
          <p:cNvPr id="282" name="Google Shape;282;g3633d7e1940_2_76"/>
          <p:cNvSpPr/>
          <p:nvPr/>
        </p:nvSpPr>
        <p:spPr>
          <a:xfrm>
            <a:off x="603746" y="4332803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9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Conclusiones</a:t>
            </a:r>
            <a:endParaRPr b="0" i="0" sz="1600" u="none" cap="none" strike="noStrike"/>
          </a:p>
        </p:txBody>
      </p:sp>
      <p:sp>
        <p:nvSpPr>
          <p:cNvPr id="283" name="Google Shape;283;g3633d7e1940_2_76"/>
          <p:cNvSpPr/>
          <p:nvPr/>
        </p:nvSpPr>
        <p:spPr>
          <a:xfrm>
            <a:off x="603746" y="4669080"/>
            <a:ext cx="79365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1590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600"/>
              <a:buFont typeface="Calibri"/>
              <a:buAutoNum type="arabicPeriod" startAt="10"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Referencias y Recursos</a:t>
            </a:r>
            <a:endParaRPr b="0" i="0" sz="1600" u="none" cap="none" strike="noStrike"/>
          </a:p>
        </p:txBody>
      </p:sp>
      <p:sp>
        <p:nvSpPr>
          <p:cNvPr id="284" name="Google Shape;284;g3633d7e1940_2_76"/>
          <p:cNvSpPr txBox="1"/>
          <p:nvPr/>
        </p:nvSpPr>
        <p:spPr>
          <a:xfrm>
            <a:off x="451829" y="1182063"/>
            <a:ext cx="775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0. </a:t>
            </a:r>
            <a:r>
              <a:rPr lang="es">
                <a:solidFill>
                  <a:schemeClr val="lt1"/>
                </a:solidFill>
              </a:rPr>
              <a:t>Asignacion al DTT y Dudas/Consultas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633d7e1940_2_197"/>
          <p:cNvSpPr/>
          <p:nvPr/>
        </p:nvSpPr>
        <p:spPr>
          <a:xfrm>
            <a:off x="603796" y="1758925"/>
            <a:ext cx="3623072" cy="452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800"/>
              <a:buFont typeface="Spline Sans"/>
              <a:buNone/>
            </a:pPr>
            <a:r>
              <a:rPr b="1" i="0" lang="es" sz="28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Competencias</a:t>
            </a:r>
            <a:endParaRPr b="0" i="0" sz="2800" u="none" cap="none" strike="noStrike"/>
          </a:p>
        </p:txBody>
      </p:sp>
      <p:sp>
        <p:nvSpPr>
          <p:cNvPr id="291" name="Google Shape;291;g3633d7e1940_2_197"/>
          <p:cNvSpPr/>
          <p:nvPr/>
        </p:nvSpPr>
        <p:spPr>
          <a:xfrm>
            <a:off x="603796" y="2556792"/>
            <a:ext cx="7936409" cy="827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El estudiante desarrolla proyectos de virtualización que integran máquinas virtuales y contenedores utilizando tecnologías como Docker, Containerd, Harbor, Zot y herramientas de virtualización para comprender el ciclo de vida de despliegue, gestión y distribución de servicios en entornos modernos.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633d7e1940_2_208"/>
          <p:cNvSpPr/>
          <p:nvPr/>
        </p:nvSpPr>
        <p:spPr>
          <a:xfrm>
            <a:off x="603802" y="1157957"/>
            <a:ext cx="30585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1700"/>
              <a:buFont typeface="Spline Sans"/>
              <a:buNone/>
            </a:pPr>
            <a:r>
              <a:rPr b="1" i="0" lang="es" sz="33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Introducción</a:t>
            </a:r>
            <a:endParaRPr b="1" i="0" sz="3300" u="none" cap="none" strike="noStrike"/>
          </a:p>
        </p:txBody>
      </p:sp>
      <p:sp>
        <p:nvSpPr>
          <p:cNvPr id="298" name="Google Shape;298;g3633d7e1940_2_208"/>
          <p:cNvSpPr/>
          <p:nvPr/>
        </p:nvSpPr>
        <p:spPr>
          <a:xfrm>
            <a:off x="603796" y="2298055"/>
            <a:ext cx="7936409" cy="5518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1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Objetivo General:</a:t>
            </a: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Comprender cómo se integran máquinas virtuales y contenedores en entornos modernos mediante tecnologías como Docker, Containerd, Harbor y Zot.</a:t>
            </a:r>
            <a:endParaRPr b="0" i="0" sz="1600" u="none" cap="none" strike="noStrike"/>
          </a:p>
        </p:txBody>
      </p:sp>
      <p:sp>
        <p:nvSpPr>
          <p:cNvPr id="299" name="Google Shape;299;g3633d7e1940_2_208"/>
          <p:cNvSpPr/>
          <p:nvPr/>
        </p:nvSpPr>
        <p:spPr>
          <a:xfrm>
            <a:off x="603796" y="3138859"/>
            <a:ext cx="79365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465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1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Contexto Actual:</a:t>
            </a:r>
            <a:r>
              <a:rPr b="0" i="0" lang="es" sz="16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La virtualización y la contenerización son pilares fundamentales en la automatización y eficiencia de los servicios TI.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633d7e1940_2_203"/>
          <p:cNvSpPr/>
          <p:nvPr/>
        </p:nvSpPr>
        <p:spPr>
          <a:xfrm>
            <a:off x="2072059" y="2259286"/>
            <a:ext cx="4999806" cy="6249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600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3900"/>
              <a:buFont typeface="Spline Sans"/>
              <a:buNone/>
            </a:pPr>
            <a:r>
              <a:rPr b="1" i="0" lang="es" sz="39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CONTENIDO</a:t>
            </a:r>
            <a:endParaRPr b="0" i="0" sz="39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633d7e1940_2_215"/>
          <p:cNvSpPr/>
          <p:nvPr/>
        </p:nvSpPr>
        <p:spPr>
          <a:xfrm>
            <a:off x="568070" y="430870"/>
            <a:ext cx="7012500" cy="3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1600"/>
              <a:buFont typeface="Spline Sans"/>
              <a:buNone/>
            </a:pPr>
            <a:r>
              <a:rPr b="1" i="0" lang="es" sz="25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Conceptos Clave</a:t>
            </a:r>
            <a:endParaRPr b="0" i="0" sz="2500" u="none" cap="none" strike="noStrike"/>
          </a:p>
        </p:txBody>
      </p:sp>
      <p:sp>
        <p:nvSpPr>
          <p:cNvPr id="312" name="Google Shape;312;g3633d7e1940_2_215"/>
          <p:cNvSpPr/>
          <p:nvPr/>
        </p:nvSpPr>
        <p:spPr>
          <a:xfrm>
            <a:off x="568077" y="1155278"/>
            <a:ext cx="8007846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1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Máquinas Virtuales (VMs):</a:t>
            </a: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Ejecutan un sistema operativo completo sobre hardware virtualizado.</a:t>
            </a:r>
            <a:endParaRPr b="0" i="0" sz="1300" u="none" cap="none" strike="noStrike"/>
          </a:p>
        </p:txBody>
      </p:sp>
      <p:sp>
        <p:nvSpPr>
          <p:cNvPr id="313" name="Google Shape;313;g3633d7e1940_2_215"/>
          <p:cNvSpPr/>
          <p:nvPr/>
        </p:nvSpPr>
        <p:spPr>
          <a:xfrm>
            <a:off x="568077" y="1471687"/>
            <a:ext cx="8007846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1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Contenedores:</a:t>
            </a: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 Ejecutan aplicaciones en entornos aislados sin necesidad de emular hardware completo.</a:t>
            </a:r>
            <a:endParaRPr b="0" i="0" sz="1300" u="none" cap="none" strike="noStrike"/>
          </a:p>
        </p:txBody>
      </p:sp>
      <p:sp>
        <p:nvSpPr>
          <p:cNvPr id="314" name="Google Shape;314;g3633d7e1940_2_215"/>
          <p:cNvSpPr/>
          <p:nvPr/>
        </p:nvSpPr>
        <p:spPr>
          <a:xfrm>
            <a:off x="568077" y="1788096"/>
            <a:ext cx="8007846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Char char="•"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Diferencias clave:</a:t>
            </a:r>
            <a:endParaRPr b="0" i="0" sz="1300" u="none" cap="none" strike="noStrike"/>
          </a:p>
        </p:txBody>
      </p:sp>
      <p:sp>
        <p:nvSpPr>
          <p:cNvPr id="315" name="Google Shape;315;g3633d7e1940_2_215"/>
          <p:cNvSpPr/>
          <p:nvPr/>
        </p:nvSpPr>
        <p:spPr>
          <a:xfrm>
            <a:off x="568077" y="2230264"/>
            <a:ext cx="8007846" cy="2338164"/>
          </a:xfrm>
          <a:prstGeom prst="roundRect">
            <a:avLst>
              <a:gd fmla="val 10413" name="adj"/>
            </a:avLst>
          </a:prstGeom>
          <a:noFill/>
          <a:ln cap="flat" cmpd="sng" w="152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3633d7e1940_2_215"/>
          <p:cNvSpPr/>
          <p:nvPr/>
        </p:nvSpPr>
        <p:spPr>
          <a:xfrm>
            <a:off x="577602" y="2239789"/>
            <a:ext cx="7987978" cy="46382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3633d7e1940_2_215"/>
          <p:cNvSpPr/>
          <p:nvPr/>
        </p:nvSpPr>
        <p:spPr>
          <a:xfrm>
            <a:off x="740718" y="2341885"/>
            <a:ext cx="2335411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Característica</a:t>
            </a:r>
            <a:endParaRPr b="0" i="0" sz="1300" u="none" cap="none" strike="noStrike"/>
          </a:p>
        </p:txBody>
      </p:sp>
      <p:sp>
        <p:nvSpPr>
          <p:cNvPr id="318" name="Google Shape;318;g3633d7e1940_2_215"/>
          <p:cNvSpPr/>
          <p:nvPr/>
        </p:nvSpPr>
        <p:spPr>
          <a:xfrm>
            <a:off x="3405485" y="2341885"/>
            <a:ext cx="2333030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Máquinas Virtuales</a:t>
            </a:r>
            <a:endParaRPr b="0" i="0" sz="1300" u="none" cap="none" strike="noStrike"/>
          </a:p>
        </p:txBody>
      </p:sp>
      <p:sp>
        <p:nvSpPr>
          <p:cNvPr id="319" name="Google Shape;319;g3633d7e1940_2_215"/>
          <p:cNvSpPr/>
          <p:nvPr/>
        </p:nvSpPr>
        <p:spPr>
          <a:xfrm>
            <a:off x="6067871" y="2341885"/>
            <a:ext cx="2335411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Contenedores</a:t>
            </a:r>
            <a:endParaRPr b="0" i="0" sz="1300" u="none" cap="none" strike="noStrike"/>
          </a:p>
        </p:txBody>
      </p:sp>
      <p:sp>
        <p:nvSpPr>
          <p:cNvPr id="320" name="Google Shape;320;g3633d7e1940_2_215"/>
          <p:cNvSpPr/>
          <p:nvPr/>
        </p:nvSpPr>
        <p:spPr>
          <a:xfrm>
            <a:off x="577602" y="2703612"/>
            <a:ext cx="7987978" cy="463823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3633d7e1940_2_215"/>
          <p:cNvSpPr/>
          <p:nvPr/>
        </p:nvSpPr>
        <p:spPr>
          <a:xfrm>
            <a:off x="740718" y="2805708"/>
            <a:ext cx="2335411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lang="es" sz="13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Virtualizar</a:t>
            </a:r>
            <a:endParaRPr b="0" i="0" sz="1300" u="none" cap="none" strike="noStrike"/>
          </a:p>
        </p:txBody>
      </p:sp>
      <p:sp>
        <p:nvSpPr>
          <p:cNvPr id="322" name="Google Shape;322;g3633d7e1940_2_215"/>
          <p:cNvSpPr/>
          <p:nvPr/>
        </p:nvSpPr>
        <p:spPr>
          <a:xfrm>
            <a:off x="3405485" y="2805708"/>
            <a:ext cx="2333030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Hardware completo</a:t>
            </a:r>
            <a:endParaRPr b="0" i="0" sz="1300" u="none" cap="none" strike="noStrike"/>
          </a:p>
        </p:txBody>
      </p:sp>
      <p:sp>
        <p:nvSpPr>
          <p:cNvPr id="323" name="Google Shape;323;g3633d7e1940_2_215"/>
          <p:cNvSpPr/>
          <p:nvPr/>
        </p:nvSpPr>
        <p:spPr>
          <a:xfrm>
            <a:off x="6067871" y="2805708"/>
            <a:ext cx="2335411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Entorno de aplicación</a:t>
            </a:r>
            <a:endParaRPr b="0" i="0" sz="1300" u="none" cap="none" strike="noStrike"/>
          </a:p>
        </p:txBody>
      </p:sp>
      <p:sp>
        <p:nvSpPr>
          <p:cNvPr id="324" name="Google Shape;324;g3633d7e1940_2_215"/>
          <p:cNvSpPr/>
          <p:nvPr/>
        </p:nvSpPr>
        <p:spPr>
          <a:xfrm>
            <a:off x="577602" y="3167434"/>
            <a:ext cx="7987978" cy="46382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3633d7e1940_2_215"/>
          <p:cNvSpPr/>
          <p:nvPr/>
        </p:nvSpPr>
        <p:spPr>
          <a:xfrm>
            <a:off x="740718" y="3269531"/>
            <a:ext cx="2335411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Tamaño</a:t>
            </a:r>
            <a:endParaRPr b="0" i="0" sz="1300" u="none" cap="none" strike="noStrike"/>
          </a:p>
        </p:txBody>
      </p:sp>
      <p:sp>
        <p:nvSpPr>
          <p:cNvPr id="326" name="Google Shape;326;g3633d7e1940_2_215"/>
          <p:cNvSpPr/>
          <p:nvPr/>
        </p:nvSpPr>
        <p:spPr>
          <a:xfrm>
            <a:off x="3405485" y="3269531"/>
            <a:ext cx="2333030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Pesado (GB)</a:t>
            </a:r>
            <a:endParaRPr b="0" i="0" sz="1300" u="none" cap="none" strike="noStrike"/>
          </a:p>
        </p:txBody>
      </p:sp>
      <p:sp>
        <p:nvSpPr>
          <p:cNvPr id="327" name="Google Shape;327;g3633d7e1940_2_215"/>
          <p:cNvSpPr/>
          <p:nvPr/>
        </p:nvSpPr>
        <p:spPr>
          <a:xfrm>
            <a:off x="6067871" y="3269531"/>
            <a:ext cx="2335411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Ligero (MB)</a:t>
            </a:r>
            <a:endParaRPr b="0" i="0" sz="1300" u="none" cap="none" strike="noStrike"/>
          </a:p>
        </p:txBody>
      </p:sp>
      <p:sp>
        <p:nvSpPr>
          <p:cNvPr id="328" name="Google Shape;328;g3633d7e1940_2_215"/>
          <p:cNvSpPr/>
          <p:nvPr/>
        </p:nvSpPr>
        <p:spPr>
          <a:xfrm>
            <a:off x="577602" y="3631257"/>
            <a:ext cx="7987978" cy="463823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3633d7e1940_2_215"/>
          <p:cNvSpPr/>
          <p:nvPr/>
        </p:nvSpPr>
        <p:spPr>
          <a:xfrm>
            <a:off x="740718" y="3733354"/>
            <a:ext cx="2335411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Tiempo de inicio</a:t>
            </a:r>
            <a:endParaRPr b="0" i="0" sz="1300" u="none" cap="none" strike="noStrike"/>
          </a:p>
        </p:txBody>
      </p:sp>
      <p:sp>
        <p:nvSpPr>
          <p:cNvPr id="330" name="Google Shape;330;g3633d7e1940_2_215"/>
          <p:cNvSpPr/>
          <p:nvPr/>
        </p:nvSpPr>
        <p:spPr>
          <a:xfrm>
            <a:off x="3405485" y="3733354"/>
            <a:ext cx="2333030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Minutos</a:t>
            </a:r>
            <a:endParaRPr b="0" i="0" sz="1300" u="none" cap="none" strike="noStrike"/>
          </a:p>
        </p:txBody>
      </p:sp>
      <p:sp>
        <p:nvSpPr>
          <p:cNvPr id="331" name="Google Shape;331;g3633d7e1940_2_215"/>
          <p:cNvSpPr/>
          <p:nvPr/>
        </p:nvSpPr>
        <p:spPr>
          <a:xfrm>
            <a:off x="6067871" y="3733354"/>
            <a:ext cx="2335411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Segundos</a:t>
            </a:r>
            <a:endParaRPr b="0" i="0" sz="1300" u="none" cap="none" strike="noStrike"/>
          </a:p>
        </p:txBody>
      </p:sp>
      <p:sp>
        <p:nvSpPr>
          <p:cNvPr id="332" name="Google Shape;332;g3633d7e1940_2_215"/>
          <p:cNvSpPr/>
          <p:nvPr/>
        </p:nvSpPr>
        <p:spPr>
          <a:xfrm>
            <a:off x="577602" y="4095080"/>
            <a:ext cx="7987978" cy="46382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3633d7e1940_2_215"/>
          <p:cNvSpPr/>
          <p:nvPr/>
        </p:nvSpPr>
        <p:spPr>
          <a:xfrm>
            <a:off x="740718" y="4197176"/>
            <a:ext cx="2335411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Casos de uso</a:t>
            </a:r>
            <a:endParaRPr b="0" i="0" sz="1300" u="none" cap="none" strike="noStrike"/>
          </a:p>
        </p:txBody>
      </p:sp>
      <p:sp>
        <p:nvSpPr>
          <p:cNvPr id="334" name="Google Shape;334;g3633d7e1940_2_215"/>
          <p:cNvSpPr/>
          <p:nvPr/>
        </p:nvSpPr>
        <p:spPr>
          <a:xfrm>
            <a:off x="3405485" y="4197176"/>
            <a:ext cx="2333030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Aislamiento completo</a:t>
            </a:r>
            <a:endParaRPr b="0" i="0" sz="1300" u="none" cap="none" strike="noStrike"/>
          </a:p>
        </p:txBody>
      </p:sp>
      <p:sp>
        <p:nvSpPr>
          <p:cNvPr id="335" name="Google Shape;335;g3633d7e1940_2_215"/>
          <p:cNvSpPr/>
          <p:nvPr/>
        </p:nvSpPr>
        <p:spPr>
          <a:xfrm>
            <a:off x="6067871" y="4197176"/>
            <a:ext cx="2335411" cy="259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300"/>
              <a:buFont typeface="Barlow"/>
              <a:buNone/>
            </a:pPr>
            <a:r>
              <a:rPr b="0" i="0" lang="es" sz="13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Escalado rápido, DevOps</a:t>
            </a:r>
            <a:endParaRPr b="0" i="0" sz="130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633d7e1940_2_244"/>
          <p:cNvSpPr/>
          <p:nvPr/>
        </p:nvSpPr>
        <p:spPr>
          <a:xfrm>
            <a:off x="532581" y="421779"/>
            <a:ext cx="3619277" cy="3993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0FCFF"/>
              </a:buClr>
              <a:buSzPts val="2500"/>
              <a:buFont typeface="Spline Sans"/>
              <a:buNone/>
            </a:pPr>
            <a:r>
              <a:rPr b="1" i="0" lang="es" sz="2500" u="none" cap="none" strike="noStrike">
                <a:solidFill>
                  <a:srgbClr val="F0FCFF"/>
                </a:solidFill>
                <a:latin typeface="Spline Sans"/>
                <a:ea typeface="Spline Sans"/>
                <a:cs typeface="Spline Sans"/>
                <a:sym typeface="Spline Sans"/>
              </a:rPr>
              <a:t>Herramientas Utilizadas</a:t>
            </a:r>
            <a:endParaRPr b="0" i="0" sz="2500" u="none" cap="none" strike="noStrike"/>
          </a:p>
        </p:txBody>
      </p:sp>
      <p:sp>
        <p:nvSpPr>
          <p:cNvPr id="342" name="Google Shape;342;g3633d7e1940_2_244"/>
          <p:cNvSpPr/>
          <p:nvPr/>
        </p:nvSpPr>
        <p:spPr>
          <a:xfrm>
            <a:off x="532581" y="1125438"/>
            <a:ext cx="8078837" cy="3596283"/>
          </a:xfrm>
          <a:prstGeom prst="roundRect">
            <a:avLst>
              <a:gd fmla="val 6347" name="adj"/>
            </a:avLst>
          </a:prstGeom>
          <a:noFill/>
          <a:ln cap="flat" cmpd="sng" w="95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3633d7e1940_2_244"/>
          <p:cNvSpPr/>
          <p:nvPr/>
        </p:nvSpPr>
        <p:spPr>
          <a:xfrm>
            <a:off x="537344" y="1130201"/>
            <a:ext cx="8068494" cy="435471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3633d7e1940_2_244"/>
          <p:cNvSpPr/>
          <p:nvPr/>
        </p:nvSpPr>
        <p:spPr>
          <a:xfrm>
            <a:off x="690414" y="1226195"/>
            <a:ext cx="2382589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Herramienta</a:t>
            </a:r>
            <a:endParaRPr b="0" i="0" sz="1200" u="none" cap="none" strike="noStrike"/>
          </a:p>
        </p:txBody>
      </p:sp>
      <p:sp>
        <p:nvSpPr>
          <p:cNvPr id="345" name="Google Shape;345;g3633d7e1940_2_244"/>
          <p:cNvSpPr/>
          <p:nvPr/>
        </p:nvSpPr>
        <p:spPr>
          <a:xfrm>
            <a:off x="3381971" y="1226195"/>
            <a:ext cx="2380208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Descripción</a:t>
            </a:r>
            <a:endParaRPr b="0" i="0" sz="1200" u="none" cap="none" strike="noStrike"/>
          </a:p>
        </p:txBody>
      </p:sp>
      <p:sp>
        <p:nvSpPr>
          <p:cNvPr id="346" name="Google Shape;346;g3633d7e1940_2_244"/>
          <p:cNvSpPr/>
          <p:nvPr/>
        </p:nvSpPr>
        <p:spPr>
          <a:xfrm>
            <a:off x="6071146" y="1226195"/>
            <a:ext cx="2382589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Función en el proyecto</a:t>
            </a:r>
            <a:endParaRPr b="0" i="0" sz="1200" u="none" cap="none" strike="noStrike"/>
          </a:p>
        </p:txBody>
      </p:sp>
      <p:sp>
        <p:nvSpPr>
          <p:cNvPr id="347" name="Google Shape;347;g3633d7e1940_2_244"/>
          <p:cNvSpPr/>
          <p:nvPr/>
        </p:nvSpPr>
        <p:spPr>
          <a:xfrm>
            <a:off x="537344" y="1565672"/>
            <a:ext cx="8068494" cy="435471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3633d7e1940_2_244"/>
          <p:cNvSpPr/>
          <p:nvPr/>
        </p:nvSpPr>
        <p:spPr>
          <a:xfrm>
            <a:off x="690414" y="1661666"/>
            <a:ext cx="2382589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Docker</a:t>
            </a:r>
            <a:endParaRPr b="0" i="0" sz="1200" u="none" cap="none" strike="noStrike"/>
          </a:p>
        </p:txBody>
      </p:sp>
      <p:sp>
        <p:nvSpPr>
          <p:cNvPr id="349" name="Google Shape;349;g3633d7e1940_2_244"/>
          <p:cNvSpPr/>
          <p:nvPr/>
        </p:nvSpPr>
        <p:spPr>
          <a:xfrm>
            <a:off x="3381971" y="1661666"/>
            <a:ext cx="2380208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Plataforma de contenerización</a:t>
            </a:r>
            <a:endParaRPr b="0" i="0" sz="1200" u="none" cap="none" strike="noStrike"/>
          </a:p>
        </p:txBody>
      </p:sp>
      <p:sp>
        <p:nvSpPr>
          <p:cNvPr id="350" name="Google Shape;350;g3633d7e1940_2_244"/>
          <p:cNvSpPr/>
          <p:nvPr/>
        </p:nvSpPr>
        <p:spPr>
          <a:xfrm>
            <a:off x="6071146" y="1661666"/>
            <a:ext cx="2382589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Crear y ejecutar contenedores</a:t>
            </a:r>
            <a:endParaRPr b="0" i="0" sz="1200" u="none" cap="none" strike="noStrike"/>
          </a:p>
        </p:txBody>
      </p:sp>
      <p:sp>
        <p:nvSpPr>
          <p:cNvPr id="351" name="Google Shape;351;g3633d7e1940_2_244"/>
          <p:cNvSpPr/>
          <p:nvPr/>
        </p:nvSpPr>
        <p:spPr>
          <a:xfrm>
            <a:off x="537344" y="2001143"/>
            <a:ext cx="8068494" cy="67895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3633d7e1940_2_244"/>
          <p:cNvSpPr/>
          <p:nvPr/>
        </p:nvSpPr>
        <p:spPr>
          <a:xfrm>
            <a:off x="690414" y="2097137"/>
            <a:ext cx="2382589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Containerd</a:t>
            </a:r>
            <a:endParaRPr b="0" i="0" sz="1200" u="none" cap="none" strike="noStrike"/>
          </a:p>
        </p:txBody>
      </p:sp>
      <p:sp>
        <p:nvSpPr>
          <p:cNvPr id="353" name="Google Shape;353;g3633d7e1940_2_244"/>
          <p:cNvSpPr/>
          <p:nvPr/>
        </p:nvSpPr>
        <p:spPr>
          <a:xfrm>
            <a:off x="3381971" y="2097137"/>
            <a:ext cx="2380208" cy="4869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Runtime eficiente para contenedores</a:t>
            </a:r>
            <a:endParaRPr b="0" i="0" sz="1200" u="none" cap="none" strike="noStrike"/>
          </a:p>
        </p:txBody>
      </p:sp>
      <p:sp>
        <p:nvSpPr>
          <p:cNvPr id="354" name="Google Shape;354;g3633d7e1940_2_244"/>
          <p:cNvSpPr/>
          <p:nvPr/>
        </p:nvSpPr>
        <p:spPr>
          <a:xfrm>
            <a:off x="6071146" y="2097137"/>
            <a:ext cx="2382589" cy="4869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Backend de ejecución de contenedores</a:t>
            </a:r>
            <a:endParaRPr b="0" i="0" sz="1200" u="none" cap="none" strike="noStrike"/>
          </a:p>
        </p:txBody>
      </p:sp>
      <p:sp>
        <p:nvSpPr>
          <p:cNvPr id="355" name="Google Shape;355;g3633d7e1940_2_244"/>
          <p:cNvSpPr/>
          <p:nvPr/>
        </p:nvSpPr>
        <p:spPr>
          <a:xfrm>
            <a:off x="537344" y="2680097"/>
            <a:ext cx="8068494" cy="678954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g3633d7e1940_2_244"/>
          <p:cNvSpPr/>
          <p:nvPr/>
        </p:nvSpPr>
        <p:spPr>
          <a:xfrm>
            <a:off x="690414" y="2776091"/>
            <a:ext cx="2382589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Harbor</a:t>
            </a:r>
            <a:endParaRPr b="0" i="0" sz="1200" u="none" cap="none" strike="noStrike"/>
          </a:p>
        </p:txBody>
      </p:sp>
      <p:sp>
        <p:nvSpPr>
          <p:cNvPr id="357" name="Google Shape;357;g3633d7e1940_2_244"/>
          <p:cNvSpPr/>
          <p:nvPr/>
        </p:nvSpPr>
        <p:spPr>
          <a:xfrm>
            <a:off x="3381971" y="2776091"/>
            <a:ext cx="2380208" cy="4869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Registro privado de imágenes Docker</a:t>
            </a:r>
            <a:endParaRPr b="0" i="0" sz="1200" u="none" cap="none" strike="noStrike"/>
          </a:p>
        </p:txBody>
      </p:sp>
      <p:sp>
        <p:nvSpPr>
          <p:cNvPr id="358" name="Google Shape;358;g3633d7e1940_2_244"/>
          <p:cNvSpPr/>
          <p:nvPr/>
        </p:nvSpPr>
        <p:spPr>
          <a:xfrm>
            <a:off x="6071146" y="2776091"/>
            <a:ext cx="2382589" cy="4869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Almacén seguro y autenticado de imágenes</a:t>
            </a:r>
            <a:endParaRPr b="0" i="0" sz="1200" u="none" cap="none" strike="noStrike"/>
          </a:p>
        </p:txBody>
      </p:sp>
      <p:sp>
        <p:nvSpPr>
          <p:cNvPr id="359" name="Google Shape;359;g3633d7e1940_2_244"/>
          <p:cNvSpPr/>
          <p:nvPr/>
        </p:nvSpPr>
        <p:spPr>
          <a:xfrm>
            <a:off x="537344" y="3359051"/>
            <a:ext cx="8068494" cy="67895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3633d7e1940_2_244"/>
          <p:cNvSpPr/>
          <p:nvPr/>
        </p:nvSpPr>
        <p:spPr>
          <a:xfrm>
            <a:off x="690414" y="3455045"/>
            <a:ext cx="2382589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Zot</a:t>
            </a:r>
            <a:endParaRPr b="0" i="0" sz="1200" u="none" cap="none" strike="noStrike"/>
          </a:p>
        </p:txBody>
      </p:sp>
      <p:sp>
        <p:nvSpPr>
          <p:cNvPr id="361" name="Google Shape;361;g3633d7e1940_2_244"/>
          <p:cNvSpPr/>
          <p:nvPr/>
        </p:nvSpPr>
        <p:spPr>
          <a:xfrm>
            <a:off x="3381971" y="3455045"/>
            <a:ext cx="2380208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Registro ligero compatible con OCI</a:t>
            </a:r>
            <a:endParaRPr b="0" i="0" sz="1200" u="none" cap="none" strike="noStrike"/>
          </a:p>
        </p:txBody>
      </p:sp>
      <p:sp>
        <p:nvSpPr>
          <p:cNvPr id="362" name="Google Shape;362;g3633d7e1940_2_244"/>
          <p:cNvSpPr/>
          <p:nvPr/>
        </p:nvSpPr>
        <p:spPr>
          <a:xfrm>
            <a:off x="6071146" y="3455045"/>
            <a:ext cx="2382589" cy="4869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Alternativa liviana para gestión de imágenes</a:t>
            </a:r>
            <a:endParaRPr b="0" i="0" sz="1200" u="none" cap="none" strike="noStrike"/>
          </a:p>
        </p:txBody>
      </p:sp>
      <p:sp>
        <p:nvSpPr>
          <p:cNvPr id="363" name="Google Shape;363;g3633d7e1940_2_244"/>
          <p:cNvSpPr/>
          <p:nvPr/>
        </p:nvSpPr>
        <p:spPr>
          <a:xfrm>
            <a:off x="537344" y="4038004"/>
            <a:ext cx="8068494" cy="678954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3633d7e1940_2_244"/>
          <p:cNvSpPr/>
          <p:nvPr/>
        </p:nvSpPr>
        <p:spPr>
          <a:xfrm>
            <a:off x="690414" y="4133999"/>
            <a:ext cx="2382589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VirtualBox / KVM / VMware</a:t>
            </a:r>
            <a:endParaRPr b="0" i="0" sz="1200" u="none" cap="none" strike="noStrike"/>
          </a:p>
        </p:txBody>
      </p:sp>
      <p:sp>
        <p:nvSpPr>
          <p:cNvPr id="365" name="Google Shape;365;g3633d7e1940_2_244"/>
          <p:cNvSpPr/>
          <p:nvPr/>
        </p:nvSpPr>
        <p:spPr>
          <a:xfrm>
            <a:off x="3381971" y="4133999"/>
            <a:ext cx="2380208" cy="2434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Software de virtualización</a:t>
            </a:r>
            <a:endParaRPr b="0" i="0" sz="1200" u="none" cap="none" strike="noStrike"/>
          </a:p>
        </p:txBody>
      </p:sp>
      <p:sp>
        <p:nvSpPr>
          <p:cNvPr id="366" name="Google Shape;366;g3633d7e1940_2_244"/>
          <p:cNvSpPr/>
          <p:nvPr/>
        </p:nvSpPr>
        <p:spPr>
          <a:xfrm>
            <a:off x="6071146" y="4133999"/>
            <a:ext cx="2382589" cy="4869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0E4E6"/>
              </a:buClr>
              <a:buSzPts val="1200"/>
              <a:buFont typeface="Barlow"/>
              <a:buNone/>
            </a:pPr>
            <a:r>
              <a:rPr b="0" i="0" lang="es" sz="1200" u="none" cap="none" strike="noStrike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Crear y gestionar máquinas virtuales</a:t>
            </a:r>
            <a:endParaRPr b="0" i="0" sz="12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BE43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